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25" r:id="rId5"/>
    <p:sldId id="379" r:id="rId6"/>
    <p:sldId id="398" r:id="rId7"/>
    <p:sldId id="405" r:id="rId8"/>
    <p:sldId id="406" r:id="rId9"/>
    <p:sldId id="418" r:id="rId10"/>
    <p:sldId id="409" r:id="rId11"/>
    <p:sldId id="407" r:id="rId12"/>
    <p:sldId id="408" r:id="rId13"/>
    <p:sldId id="411" r:id="rId14"/>
    <p:sldId id="410" r:id="rId15"/>
    <p:sldId id="412" r:id="rId16"/>
    <p:sldId id="413" r:id="rId17"/>
    <p:sldId id="414" r:id="rId18"/>
    <p:sldId id="415" r:id="rId19"/>
    <p:sldId id="416" r:id="rId20"/>
    <p:sldId id="402" r:id="rId21"/>
    <p:sldId id="417" r:id="rId22"/>
    <p:sldId id="422" r:id="rId23"/>
    <p:sldId id="395" r:id="rId24"/>
    <p:sldId id="358" r:id="rId25"/>
    <p:sldId id="420" r:id="rId26"/>
    <p:sldId id="421" r:id="rId27"/>
    <p:sldId id="329" r:id="rId28"/>
    <p:sldId id="39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Smith" initials="CS" lastIdx="1" clrIdx="0">
    <p:extLst>
      <p:ext uri="{19B8F6BF-5375-455C-9EA6-DF929625EA0E}">
        <p15:presenceInfo xmlns:p15="http://schemas.microsoft.com/office/powerpoint/2012/main" userId="S::chris.smith@youthsporttrust.org::bad132ce-05ae-49ea-9217-21179ba637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CCD3"/>
    <a:srgbClr val="1E22AA"/>
    <a:srgbClr val="0000FF"/>
    <a:srgbClr val="FF5C39"/>
    <a:srgbClr val="33CCFF"/>
    <a:srgbClr val="009FE3"/>
    <a:srgbClr val="E31C79"/>
    <a:srgbClr val="00B74F"/>
    <a:srgbClr val="E83F4B"/>
    <a:srgbClr val="F39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55"/>
    <p:restoredTop sz="80000" autoAdjust="0"/>
  </p:normalViewPr>
  <p:slideViewPr>
    <p:cSldViewPr snapToGrid="0" snapToObjects="1">
      <p:cViewPr varScale="1">
        <p:scale>
          <a:sx n="79" d="100"/>
          <a:sy n="79" d="100"/>
        </p:scale>
        <p:origin x="10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24EB08-5FA6-4220-AC9D-4D1B602F6C0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78DAE01-F9A0-437C-84CD-9A1348505562}">
      <dgm:prSet phldrT="[Text]" custT="1"/>
      <dgm:spPr>
        <a:xfrm>
          <a:off x="168598" y="644"/>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Roles</a:t>
          </a:r>
        </a:p>
      </dgm:t>
    </dgm:pt>
    <dgm:pt modelId="{84431A4C-8182-4176-8A8D-52D4E927D4A1}" type="parTrans" cxnId="{58751A96-F297-4CFA-9F0A-C01591631693}">
      <dgm:prSet/>
      <dgm:spPr/>
      <dgm:t>
        <a:bodyPr/>
        <a:lstStyle/>
        <a:p>
          <a:endParaRPr lang="en-GB"/>
        </a:p>
      </dgm:t>
    </dgm:pt>
    <dgm:pt modelId="{9A50CC64-AC39-4BBD-B18C-D5C78F289EB5}" type="sibTrans" cxnId="{58751A96-F297-4CFA-9F0A-C01591631693}">
      <dgm:prSet/>
      <dgm:spPr/>
      <dgm:t>
        <a:bodyPr/>
        <a:lstStyle/>
        <a:p>
          <a:endParaRPr lang="en-GB"/>
        </a:p>
      </dgm:t>
    </dgm:pt>
    <dgm:pt modelId="{5889BE5A-91D5-4DAF-8365-86D68543CB7D}">
      <dgm:prSet phldrT="[Text]" custT="1"/>
      <dgm:spPr>
        <a:xfrm>
          <a:off x="168598" y="697473"/>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Empowerment</a:t>
          </a:r>
        </a:p>
      </dgm:t>
    </dgm:pt>
    <dgm:pt modelId="{E3DE9C5F-5D00-4664-94AE-24B219F0F854}" type="parTrans" cxnId="{86519B50-06CF-48AE-BEB2-B177E2C06799}">
      <dgm:prSet/>
      <dgm:spPr/>
      <dgm:t>
        <a:bodyPr/>
        <a:lstStyle/>
        <a:p>
          <a:endParaRPr lang="en-GB"/>
        </a:p>
      </dgm:t>
    </dgm:pt>
    <dgm:pt modelId="{47D4EC12-C8B7-4804-80B4-C5AE2349EAB3}" type="sibTrans" cxnId="{86519B50-06CF-48AE-BEB2-B177E2C06799}">
      <dgm:prSet/>
      <dgm:spPr/>
      <dgm:t>
        <a:bodyPr/>
        <a:lstStyle/>
        <a:p>
          <a:endParaRPr lang="en-GB"/>
        </a:p>
      </dgm:t>
    </dgm:pt>
    <dgm:pt modelId="{14D3A115-D3A9-4478-8FD0-EC6A68AABA93}">
      <dgm:prSet phldrT="[Text]" custT="1"/>
      <dgm:spPr>
        <a:xfrm>
          <a:off x="1263616" y="697473"/>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Compensation</a:t>
          </a:r>
        </a:p>
      </dgm:t>
    </dgm:pt>
    <dgm:pt modelId="{132FDAC2-AEE3-40CB-A886-00166E8C2B4F}" type="parTrans" cxnId="{C0D6B484-AC70-4F93-98BE-CF830C99FF51}">
      <dgm:prSet/>
      <dgm:spPr/>
      <dgm:t>
        <a:bodyPr/>
        <a:lstStyle/>
        <a:p>
          <a:endParaRPr lang="en-GB"/>
        </a:p>
      </dgm:t>
    </dgm:pt>
    <dgm:pt modelId="{1AD9E971-2880-4E54-A984-A7415562281F}" type="sibTrans" cxnId="{C0D6B484-AC70-4F93-98BE-CF830C99FF51}">
      <dgm:prSet/>
      <dgm:spPr/>
      <dgm:t>
        <a:bodyPr/>
        <a:lstStyle/>
        <a:p>
          <a:endParaRPr lang="en-GB"/>
        </a:p>
      </dgm:t>
    </dgm:pt>
    <dgm:pt modelId="{52A19AE9-0C76-42DF-98F5-B5212651081D}">
      <dgm:prSet phldrT="[Text]" custT="1"/>
      <dgm:spPr>
        <a:xfrm>
          <a:off x="2358633" y="697473"/>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Evaluation</a:t>
          </a:r>
        </a:p>
      </dgm:t>
    </dgm:pt>
    <dgm:pt modelId="{799C5C85-A282-4AAE-AFE0-13DC78B21BB9}" type="parTrans" cxnId="{A2436CF2-434E-4805-80A2-95A6596E2BE2}">
      <dgm:prSet/>
      <dgm:spPr/>
      <dgm:t>
        <a:bodyPr/>
        <a:lstStyle/>
        <a:p>
          <a:endParaRPr lang="en-GB"/>
        </a:p>
      </dgm:t>
    </dgm:pt>
    <dgm:pt modelId="{5CF28396-B1E9-40F2-AB82-FDA0549F9608}" type="sibTrans" cxnId="{A2436CF2-434E-4805-80A2-95A6596E2BE2}">
      <dgm:prSet/>
      <dgm:spPr/>
      <dgm:t>
        <a:bodyPr/>
        <a:lstStyle/>
        <a:p>
          <a:endParaRPr lang="en-GB"/>
        </a:p>
      </dgm:t>
    </dgm:pt>
    <dgm:pt modelId="{D0D199B5-BFE5-41A5-8604-64D7044AD998}">
      <dgm:prSet phldrT="[Text]" custT="1"/>
      <dgm:spPr>
        <a:xfrm>
          <a:off x="3453650" y="697473"/>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Engaging others</a:t>
          </a:r>
        </a:p>
      </dgm:t>
    </dgm:pt>
    <dgm:pt modelId="{46DF5D8B-1C3B-4CE7-ACE9-C166BA24ACC0}" type="parTrans" cxnId="{4F1A1514-0E67-4584-AC65-9378AA6155C6}">
      <dgm:prSet/>
      <dgm:spPr/>
      <dgm:t>
        <a:bodyPr/>
        <a:lstStyle/>
        <a:p>
          <a:endParaRPr lang="en-GB"/>
        </a:p>
      </dgm:t>
    </dgm:pt>
    <dgm:pt modelId="{5D6E1B34-25B6-4DC7-8E8B-9BFE95DB3720}" type="sibTrans" cxnId="{4F1A1514-0E67-4584-AC65-9378AA6155C6}">
      <dgm:prSet/>
      <dgm:spPr/>
      <dgm:t>
        <a:bodyPr/>
        <a:lstStyle/>
        <a:p>
          <a:endParaRPr lang="en-GB"/>
        </a:p>
      </dgm:t>
    </dgm:pt>
    <dgm:pt modelId="{62170656-37D5-4E4A-80BF-8FCD5E0A64BE}">
      <dgm:prSet custT="1"/>
      <dgm:spPr>
        <a:xfrm>
          <a:off x="1263616" y="644"/>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Recruitment</a:t>
          </a:r>
        </a:p>
      </dgm:t>
    </dgm:pt>
    <dgm:pt modelId="{202F4CBF-F35B-4393-84D6-549BF0ED34AA}" type="parTrans" cxnId="{89687DD8-3DBA-407F-825D-0A7921558485}">
      <dgm:prSet/>
      <dgm:spPr/>
      <dgm:t>
        <a:bodyPr/>
        <a:lstStyle/>
        <a:p>
          <a:endParaRPr lang="en-GB"/>
        </a:p>
      </dgm:t>
    </dgm:pt>
    <dgm:pt modelId="{680C3B90-A15D-4885-A02D-AFCCBE02C541}" type="sibTrans" cxnId="{89687DD8-3DBA-407F-825D-0A7921558485}">
      <dgm:prSet/>
      <dgm:spPr/>
      <dgm:t>
        <a:bodyPr/>
        <a:lstStyle/>
        <a:p>
          <a:endParaRPr lang="en-GB"/>
        </a:p>
      </dgm:t>
    </dgm:pt>
    <dgm:pt modelId="{2ACBEDF7-D6B5-468C-BF49-68C111C810BB}">
      <dgm:prSet custT="1"/>
      <dgm:spPr>
        <a:xfrm>
          <a:off x="2358633" y="644"/>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Communication</a:t>
          </a:r>
        </a:p>
      </dgm:t>
    </dgm:pt>
    <dgm:pt modelId="{8EA0DB91-0E73-4D8B-8835-FAB4B9836410}" type="parTrans" cxnId="{AAB26D7F-A509-41DA-BE01-85BEB4738F7E}">
      <dgm:prSet/>
      <dgm:spPr/>
      <dgm:t>
        <a:bodyPr/>
        <a:lstStyle/>
        <a:p>
          <a:endParaRPr lang="en-GB"/>
        </a:p>
      </dgm:t>
    </dgm:pt>
    <dgm:pt modelId="{8DCD19AA-BC73-4825-BF0B-7D76470411CC}" type="sibTrans" cxnId="{AAB26D7F-A509-41DA-BE01-85BEB4738F7E}">
      <dgm:prSet/>
      <dgm:spPr/>
      <dgm:t>
        <a:bodyPr/>
        <a:lstStyle/>
        <a:p>
          <a:endParaRPr lang="en-GB"/>
        </a:p>
      </dgm:t>
    </dgm:pt>
    <dgm:pt modelId="{3338FD84-6907-48EF-AE88-9E02C61BB029}">
      <dgm:prSet custT="1"/>
      <dgm:spPr>
        <a:xfrm>
          <a:off x="3453650" y="644"/>
          <a:ext cx="995470" cy="597282"/>
        </a:xfrm>
        <a:prstGeom prst="rect">
          <a:avLst/>
        </a:prstGeom>
        <a:solidFill>
          <a:srgbClr val="1E22AA"/>
        </a:solidFill>
        <a:ln w="12700" cap="flat" cmpd="sng" algn="ctr">
          <a:solidFill>
            <a:srgbClr val="1E22AA"/>
          </a:solidFill>
          <a:prstDash val="solid"/>
          <a:miter lim="800000"/>
        </a:ln>
        <a:effectLst/>
      </dgm:spPr>
      <dgm:t>
        <a:bodyPr/>
        <a:lstStyle/>
        <a:p>
          <a:pPr>
            <a:buNone/>
          </a:pPr>
          <a:r>
            <a:rPr lang="en-GB" sz="28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Collaboration</a:t>
          </a:r>
        </a:p>
      </dgm:t>
    </dgm:pt>
    <dgm:pt modelId="{2D30F7BB-A69B-4421-8736-34546DEE9086}" type="parTrans" cxnId="{AD4E5E6E-7936-4E9E-87FE-640C756859D3}">
      <dgm:prSet/>
      <dgm:spPr/>
      <dgm:t>
        <a:bodyPr/>
        <a:lstStyle/>
        <a:p>
          <a:endParaRPr lang="en-GB"/>
        </a:p>
      </dgm:t>
    </dgm:pt>
    <dgm:pt modelId="{28BC9601-E5D6-4CFE-B5B9-19F2FE2C394E}" type="sibTrans" cxnId="{AD4E5E6E-7936-4E9E-87FE-640C756859D3}">
      <dgm:prSet/>
      <dgm:spPr/>
      <dgm:t>
        <a:bodyPr/>
        <a:lstStyle/>
        <a:p>
          <a:endParaRPr lang="en-GB"/>
        </a:p>
      </dgm:t>
    </dgm:pt>
    <dgm:pt modelId="{CC3978A0-5F9B-4A07-9630-751C1634B290}" type="pres">
      <dgm:prSet presAssocID="{6824EB08-5FA6-4220-AC9D-4D1B602F6C03}" presName="diagram" presStyleCnt="0">
        <dgm:presLayoutVars>
          <dgm:dir/>
          <dgm:resizeHandles val="exact"/>
        </dgm:presLayoutVars>
      </dgm:prSet>
      <dgm:spPr/>
    </dgm:pt>
    <dgm:pt modelId="{3322FCE5-D8E9-46F8-9B3E-3EC70C3AC09B}" type="pres">
      <dgm:prSet presAssocID="{178DAE01-F9A0-437C-84CD-9A1348505562}" presName="node" presStyleLbl="node1" presStyleIdx="0" presStyleCnt="8" custLinFactNeighborY="0">
        <dgm:presLayoutVars>
          <dgm:bulletEnabled val="1"/>
        </dgm:presLayoutVars>
      </dgm:prSet>
      <dgm:spPr/>
    </dgm:pt>
    <dgm:pt modelId="{776420C4-309E-4AC3-8542-11782EC80FF2}" type="pres">
      <dgm:prSet presAssocID="{9A50CC64-AC39-4BBD-B18C-D5C78F289EB5}" presName="sibTrans" presStyleCnt="0"/>
      <dgm:spPr/>
    </dgm:pt>
    <dgm:pt modelId="{78CBB76B-96F1-4C60-A553-BBCA73C5B3A1}" type="pres">
      <dgm:prSet presAssocID="{62170656-37D5-4E4A-80BF-8FCD5E0A64BE}" presName="node" presStyleLbl="node1" presStyleIdx="1" presStyleCnt="8">
        <dgm:presLayoutVars>
          <dgm:bulletEnabled val="1"/>
        </dgm:presLayoutVars>
      </dgm:prSet>
      <dgm:spPr/>
    </dgm:pt>
    <dgm:pt modelId="{183FC2E8-B509-4E68-9329-E5829DB747EA}" type="pres">
      <dgm:prSet presAssocID="{680C3B90-A15D-4885-A02D-AFCCBE02C541}" presName="sibTrans" presStyleCnt="0"/>
      <dgm:spPr/>
    </dgm:pt>
    <dgm:pt modelId="{EC260B0F-9E7B-47AD-8A2E-6D8DDB93AB70}" type="pres">
      <dgm:prSet presAssocID="{2ACBEDF7-D6B5-468C-BF49-68C111C810BB}" presName="node" presStyleLbl="node1" presStyleIdx="2" presStyleCnt="8">
        <dgm:presLayoutVars>
          <dgm:bulletEnabled val="1"/>
        </dgm:presLayoutVars>
      </dgm:prSet>
      <dgm:spPr/>
    </dgm:pt>
    <dgm:pt modelId="{149A3F26-7323-42B8-9AEC-A9F846CBD568}" type="pres">
      <dgm:prSet presAssocID="{8DCD19AA-BC73-4825-BF0B-7D76470411CC}" presName="sibTrans" presStyleCnt="0"/>
      <dgm:spPr/>
    </dgm:pt>
    <dgm:pt modelId="{7BF75E40-A692-47B0-8C0B-3A107C8C6BE2}" type="pres">
      <dgm:prSet presAssocID="{3338FD84-6907-48EF-AE88-9E02C61BB029}" presName="node" presStyleLbl="node1" presStyleIdx="3" presStyleCnt="8">
        <dgm:presLayoutVars>
          <dgm:bulletEnabled val="1"/>
        </dgm:presLayoutVars>
      </dgm:prSet>
      <dgm:spPr/>
    </dgm:pt>
    <dgm:pt modelId="{B64FC3C1-4F6A-4261-B010-CCBA2574682C}" type="pres">
      <dgm:prSet presAssocID="{28BC9601-E5D6-4CFE-B5B9-19F2FE2C394E}" presName="sibTrans" presStyleCnt="0"/>
      <dgm:spPr/>
    </dgm:pt>
    <dgm:pt modelId="{377D7E46-53C9-4591-BAB3-3B85D8EE1430}" type="pres">
      <dgm:prSet presAssocID="{5889BE5A-91D5-4DAF-8365-86D68543CB7D}" presName="node" presStyleLbl="node1" presStyleIdx="4" presStyleCnt="8">
        <dgm:presLayoutVars>
          <dgm:bulletEnabled val="1"/>
        </dgm:presLayoutVars>
      </dgm:prSet>
      <dgm:spPr/>
    </dgm:pt>
    <dgm:pt modelId="{DB31B166-67C8-4731-888A-C1E7705C7944}" type="pres">
      <dgm:prSet presAssocID="{47D4EC12-C8B7-4804-80B4-C5AE2349EAB3}" presName="sibTrans" presStyleCnt="0"/>
      <dgm:spPr/>
    </dgm:pt>
    <dgm:pt modelId="{BC2EF6A5-4CE1-46B7-854B-93AF2FE52EFB}" type="pres">
      <dgm:prSet presAssocID="{14D3A115-D3A9-4478-8FD0-EC6A68AABA93}" presName="node" presStyleLbl="node1" presStyleIdx="5" presStyleCnt="8">
        <dgm:presLayoutVars>
          <dgm:bulletEnabled val="1"/>
        </dgm:presLayoutVars>
      </dgm:prSet>
      <dgm:spPr/>
    </dgm:pt>
    <dgm:pt modelId="{97BFCBC0-ABE5-4225-B423-75718AB0E709}" type="pres">
      <dgm:prSet presAssocID="{1AD9E971-2880-4E54-A984-A7415562281F}" presName="sibTrans" presStyleCnt="0"/>
      <dgm:spPr/>
    </dgm:pt>
    <dgm:pt modelId="{65A73FB1-1B3D-4754-A562-D22995E096C6}" type="pres">
      <dgm:prSet presAssocID="{52A19AE9-0C76-42DF-98F5-B5212651081D}" presName="node" presStyleLbl="node1" presStyleIdx="6" presStyleCnt="8">
        <dgm:presLayoutVars>
          <dgm:bulletEnabled val="1"/>
        </dgm:presLayoutVars>
      </dgm:prSet>
      <dgm:spPr/>
    </dgm:pt>
    <dgm:pt modelId="{28A88810-AB25-4E48-B7E1-1BF8D00275CB}" type="pres">
      <dgm:prSet presAssocID="{5CF28396-B1E9-40F2-AB82-FDA0549F9608}" presName="sibTrans" presStyleCnt="0"/>
      <dgm:spPr/>
    </dgm:pt>
    <dgm:pt modelId="{61588EB1-F65A-4BB6-AEB6-887121D9D4E1}" type="pres">
      <dgm:prSet presAssocID="{D0D199B5-BFE5-41A5-8604-64D7044AD998}" presName="node" presStyleLbl="node1" presStyleIdx="7" presStyleCnt="8">
        <dgm:presLayoutVars>
          <dgm:bulletEnabled val="1"/>
        </dgm:presLayoutVars>
      </dgm:prSet>
      <dgm:spPr/>
    </dgm:pt>
  </dgm:ptLst>
  <dgm:cxnLst>
    <dgm:cxn modelId="{4F1A1514-0E67-4584-AC65-9378AA6155C6}" srcId="{6824EB08-5FA6-4220-AC9D-4D1B602F6C03}" destId="{D0D199B5-BFE5-41A5-8604-64D7044AD998}" srcOrd="7" destOrd="0" parTransId="{46DF5D8B-1C3B-4CE7-ACE9-C166BA24ACC0}" sibTransId="{5D6E1B34-25B6-4DC7-8E8B-9BFE95DB3720}"/>
    <dgm:cxn modelId="{3749C022-3270-4787-92B9-0A50B9130275}" type="presOf" srcId="{D0D199B5-BFE5-41A5-8604-64D7044AD998}" destId="{61588EB1-F65A-4BB6-AEB6-887121D9D4E1}" srcOrd="0" destOrd="0" presId="urn:microsoft.com/office/officeart/2005/8/layout/default"/>
    <dgm:cxn modelId="{39585364-BF78-4054-A195-F29B5652C264}" type="presOf" srcId="{14D3A115-D3A9-4478-8FD0-EC6A68AABA93}" destId="{BC2EF6A5-4CE1-46B7-854B-93AF2FE52EFB}" srcOrd="0" destOrd="0" presId="urn:microsoft.com/office/officeart/2005/8/layout/default"/>
    <dgm:cxn modelId="{AD4E5E6E-7936-4E9E-87FE-640C756859D3}" srcId="{6824EB08-5FA6-4220-AC9D-4D1B602F6C03}" destId="{3338FD84-6907-48EF-AE88-9E02C61BB029}" srcOrd="3" destOrd="0" parTransId="{2D30F7BB-A69B-4421-8736-34546DEE9086}" sibTransId="{28BC9601-E5D6-4CFE-B5B9-19F2FE2C394E}"/>
    <dgm:cxn modelId="{86519B50-06CF-48AE-BEB2-B177E2C06799}" srcId="{6824EB08-5FA6-4220-AC9D-4D1B602F6C03}" destId="{5889BE5A-91D5-4DAF-8365-86D68543CB7D}" srcOrd="4" destOrd="0" parTransId="{E3DE9C5F-5D00-4664-94AE-24B219F0F854}" sibTransId="{47D4EC12-C8B7-4804-80B4-C5AE2349EAB3}"/>
    <dgm:cxn modelId="{BCB8C271-7517-4D2B-AF44-80938E8F3AD4}" type="presOf" srcId="{3338FD84-6907-48EF-AE88-9E02C61BB029}" destId="{7BF75E40-A692-47B0-8C0B-3A107C8C6BE2}" srcOrd="0" destOrd="0" presId="urn:microsoft.com/office/officeart/2005/8/layout/default"/>
    <dgm:cxn modelId="{01F35B7F-7EEF-4023-82E8-32DD5F8CD26A}" type="presOf" srcId="{2ACBEDF7-D6B5-468C-BF49-68C111C810BB}" destId="{EC260B0F-9E7B-47AD-8A2E-6D8DDB93AB70}" srcOrd="0" destOrd="0" presId="urn:microsoft.com/office/officeart/2005/8/layout/default"/>
    <dgm:cxn modelId="{AAB26D7F-A509-41DA-BE01-85BEB4738F7E}" srcId="{6824EB08-5FA6-4220-AC9D-4D1B602F6C03}" destId="{2ACBEDF7-D6B5-468C-BF49-68C111C810BB}" srcOrd="2" destOrd="0" parTransId="{8EA0DB91-0E73-4D8B-8835-FAB4B9836410}" sibTransId="{8DCD19AA-BC73-4825-BF0B-7D76470411CC}"/>
    <dgm:cxn modelId="{C0D6B484-AC70-4F93-98BE-CF830C99FF51}" srcId="{6824EB08-5FA6-4220-AC9D-4D1B602F6C03}" destId="{14D3A115-D3A9-4478-8FD0-EC6A68AABA93}" srcOrd="5" destOrd="0" parTransId="{132FDAC2-AEE3-40CB-A886-00166E8C2B4F}" sibTransId="{1AD9E971-2880-4E54-A984-A7415562281F}"/>
    <dgm:cxn modelId="{58751A96-F297-4CFA-9F0A-C01591631693}" srcId="{6824EB08-5FA6-4220-AC9D-4D1B602F6C03}" destId="{178DAE01-F9A0-437C-84CD-9A1348505562}" srcOrd="0" destOrd="0" parTransId="{84431A4C-8182-4176-8A8D-52D4E927D4A1}" sibTransId="{9A50CC64-AC39-4BBD-B18C-D5C78F289EB5}"/>
    <dgm:cxn modelId="{D2B6F197-3A50-421C-B136-2C2A95D98B4F}" type="presOf" srcId="{6824EB08-5FA6-4220-AC9D-4D1B602F6C03}" destId="{CC3978A0-5F9B-4A07-9630-751C1634B290}" srcOrd="0" destOrd="0" presId="urn:microsoft.com/office/officeart/2005/8/layout/default"/>
    <dgm:cxn modelId="{E62B71A3-A223-49C8-A310-7885A7F25109}" type="presOf" srcId="{52A19AE9-0C76-42DF-98F5-B5212651081D}" destId="{65A73FB1-1B3D-4754-A562-D22995E096C6}" srcOrd="0" destOrd="0" presId="urn:microsoft.com/office/officeart/2005/8/layout/default"/>
    <dgm:cxn modelId="{A927E6AA-A42A-4CBE-8A1D-B01CC9483D8A}" type="presOf" srcId="{62170656-37D5-4E4A-80BF-8FCD5E0A64BE}" destId="{78CBB76B-96F1-4C60-A553-BBCA73C5B3A1}" srcOrd="0" destOrd="0" presId="urn:microsoft.com/office/officeart/2005/8/layout/default"/>
    <dgm:cxn modelId="{C4B205BF-8267-4B00-94D0-7FD407A756B1}" type="presOf" srcId="{178DAE01-F9A0-437C-84CD-9A1348505562}" destId="{3322FCE5-D8E9-46F8-9B3E-3EC70C3AC09B}" srcOrd="0" destOrd="0" presId="urn:microsoft.com/office/officeart/2005/8/layout/default"/>
    <dgm:cxn modelId="{07C75BCF-25EB-4DF4-A630-D6EAA6C16937}" type="presOf" srcId="{5889BE5A-91D5-4DAF-8365-86D68543CB7D}" destId="{377D7E46-53C9-4591-BAB3-3B85D8EE1430}" srcOrd="0" destOrd="0" presId="urn:microsoft.com/office/officeart/2005/8/layout/default"/>
    <dgm:cxn modelId="{89687DD8-3DBA-407F-825D-0A7921558485}" srcId="{6824EB08-5FA6-4220-AC9D-4D1B602F6C03}" destId="{62170656-37D5-4E4A-80BF-8FCD5E0A64BE}" srcOrd="1" destOrd="0" parTransId="{202F4CBF-F35B-4393-84D6-549BF0ED34AA}" sibTransId="{680C3B90-A15D-4885-A02D-AFCCBE02C541}"/>
    <dgm:cxn modelId="{A2436CF2-434E-4805-80A2-95A6596E2BE2}" srcId="{6824EB08-5FA6-4220-AC9D-4D1B602F6C03}" destId="{52A19AE9-0C76-42DF-98F5-B5212651081D}" srcOrd="6" destOrd="0" parTransId="{799C5C85-A282-4AAE-AFE0-13DC78B21BB9}" sibTransId="{5CF28396-B1E9-40F2-AB82-FDA0549F9608}"/>
    <dgm:cxn modelId="{0CB367FC-7895-44A4-9F56-A8123157D4D0}" type="presParOf" srcId="{CC3978A0-5F9B-4A07-9630-751C1634B290}" destId="{3322FCE5-D8E9-46F8-9B3E-3EC70C3AC09B}" srcOrd="0" destOrd="0" presId="urn:microsoft.com/office/officeart/2005/8/layout/default"/>
    <dgm:cxn modelId="{4D7CAA44-E65D-49C0-A199-D9CE3C7F9847}" type="presParOf" srcId="{CC3978A0-5F9B-4A07-9630-751C1634B290}" destId="{776420C4-309E-4AC3-8542-11782EC80FF2}" srcOrd="1" destOrd="0" presId="urn:microsoft.com/office/officeart/2005/8/layout/default"/>
    <dgm:cxn modelId="{F811C4FA-6EAD-4BB8-AA86-D38C142DDBAC}" type="presParOf" srcId="{CC3978A0-5F9B-4A07-9630-751C1634B290}" destId="{78CBB76B-96F1-4C60-A553-BBCA73C5B3A1}" srcOrd="2" destOrd="0" presId="urn:microsoft.com/office/officeart/2005/8/layout/default"/>
    <dgm:cxn modelId="{FABFEC37-5443-4BAD-BCC8-E1EBBCA01B51}" type="presParOf" srcId="{CC3978A0-5F9B-4A07-9630-751C1634B290}" destId="{183FC2E8-B509-4E68-9329-E5829DB747EA}" srcOrd="3" destOrd="0" presId="urn:microsoft.com/office/officeart/2005/8/layout/default"/>
    <dgm:cxn modelId="{98A82E11-A5F3-40A6-8ABE-0CD7CEBBAE97}" type="presParOf" srcId="{CC3978A0-5F9B-4A07-9630-751C1634B290}" destId="{EC260B0F-9E7B-47AD-8A2E-6D8DDB93AB70}" srcOrd="4" destOrd="0" presId="urn:microsoft.com/office/officeart/2005/8/layout/default"/>
    <dgm:cxn modelId="{7467CF7E-0900-4EF1-9846-232132D1A3F4}" type="presParOf" srcId="{CC3978A0-5F9B-4A07-9630-751C1634B290}" destId="{149A3F26-7323-42B8-9AEC-A9F846CBD568}" srcOrd="5" destOrd="0" presId="urn:microsoft.com/office/officeart/2005/8/layout/default"/>
    <dgm:cxn modelId="{D3770FD4-A597-484F-BE07-6429AE5C2CB7}" type="presParOf" srcId="{CC3978A0-5F9B-4A07-9630-751C1634B290}" destId="{7BF75E40-A692-47B0-8C0B-3A107C8C6BE2}" srcOrd="6" destOrd="0" presId="urn:microsoft.com/office/officeart/2005/8/layout/default"/>
    <dgm:cxn modelId="{CFC29BDB-4C42-4C53-B965-43FEE8FDDA07}" type="presParOf" srcId="{CC3978A0-5F9B-4A07-9630-751C1634B290}" destId="{B64FC3C1-4F6A-4261-B010-CCBA2574682C}" srcOrd="7" destOrd="0" presId="urn:microsoft.com/office/officeart/2005/8/layout/default"/>
    <dgm:cxn modelId="{F15634E9-0937-48A4-B69F-F539EFEC7FFC}" type="presParOf" srcId="{CC3978A0-5F9B-4A07-9630-751C1634B290}" destId="{377D7E46-53C9-4591-BAB3-3B85D8EE1430}" srcOrd="8" destOrd="0" presId="urn:microsoft.com/office/officeart/2005/8/layout/default"/>
    <dgm:cxn modelId="{0A8D7516-54D1-4500-8017-77E240B9A3FE}" type="presParOf" srcId="{CC3978A0-5F9B-4A07-9630-751C1634B290}" destId="{DB31B166-67C8-4731-888A-C1E7705C7944}" srcOrd="9" destOrd="0" presId="urn:microsoft.com/office/officeart/2005/8/layout/default"/>
    <dgm:cxn modelId="{DB247FA9-52FC-4995-8620-B824A874AB8A}" type="presParOf" srcId="{CC3978A0-5F9B-4A07-9630-751C1634B290}" destId="{BC2EF6A5-4CE1-46B7-854B-93AF2FE52EFB}" srcOrd="10" destOrd="0" presId="urn:microsoft.com/office/officeart/2005/8/layout/default"/>
    <dgm:cxn modelId="{6CEBC3AB-6E23-44FB-BA06-7B5AB5BBA0C1}" type="presParOf" srcId="{CC3978A0-5F9B-4A07-9630-751C1634B290}" destId="{97BFCBC0-ABE5-4225-B423-75718AB0E709}" srcOrd="11" destOrd="0" presId="urn:microsoft.com/office/officeart/2005/8/layout/default"/>
    <dgm:cxn modelId="{3F98CCB5-D544-4A6B-AAAB-6A4438398E59}" type="presParOf" srcId="{CC3978A0-5F9B-4A07-9630-751C1634B290}" destId="{65A73FB1-1B3D-4754-A562-D22995E096C6}" srcOrd="12" destOrd="0" presId="urn:microsoft.com/office/officeart/2005/8/layout/default"/>
    <dgm:cxn modelId="{9A0C6F50-B4C3-47F1-8AC2-B4994FA41B2A}" type="presParOf" srcId="{CC3978A0-5F9B-4A07-9630-751C1634B290}" destId="{28A88810-AB25-4E48-B7E1-1BF8D00275CB}" srcOrd="13" destOrd="0" presId="urn:microsoft.com/office/officeart/2005/8/layout/default"/>
    <dgm:cxn modelId="{EE9FD2D6-6EB0-4054-AEFB-A550AAD86121}" type="presParOf" srcId="{CC3978A0-5F9B-4A07-9630-751C1634B290}" destId="{61588EB1-F65A-4BB6-AEB6-887121D9D4E1}" srcOrd="1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2FCE5-D8E9-46F8-9B3E-3EC70C3AC09B}">
      <dsp:nvSpPr>
        <dsp:cNvPr id="0" name=""/>
        <dsp:cNvSpPr/>
      </dsp:nvSpPr>
      <dsp:spPr>
        <a:xfrm>
          <a:off x="3201" y="787723"/>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Roles</a:t>
          </a:r>
        </a:p>
      </dsp:txBody>
      <dsp:txXfrm>
        <a:off x="3201" y="787723"/>
        <a:ext cx="2539502" cy="1523701"/>
      </dsp:txXfrm>
    </dsp:sp>
    <dsp:sp modelId="{78CBB76B-96F1-4C60-A553-BBCA73C5B3A1}">
      <dsp:nvSpPr>
        <dsp:cNvPr id="0" name=""/>
        <dsp:cNvSpPr/>
      </dsp:nvSpPr>
      <dsp:spPr>
        <a:xfrm>
          <a:off x="2796653" y="787723"/>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Recruitment</a:t>
          </a:r>
        </a:p>
      </dsp:txBody>
      <dsp:txXfrm>
        <a:off x="2796653" y="787723"/>
        <a:ext cx="2539502" cy="1523701"/>
      </dsp:txXfrm>
    </dsp:sp>
    <dsp:sp modelId="{EC260B0F-9E7B-47AD-8A2E-6D8DDB93AB70}">
      <dsp:nvSpPr>
        <dsp:cNvPr id="0" name=""/>
        <dsp:cNvSpPr/>
      </dsp:nvSpPr>
      <dsp:spPr>
        <a:xfrm>
          <a:off x="5590106" y="787723"/>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Communication</a:t>
          </a:r>
        </a:p>
      </dsp:txBody>
      <dsp:txXfrm>
        <a:off x="5590106" y="787723"/>
        <a:ext cx="2539502" cy="1523701"/>
      </dsp:txXfrm>
    </dsp:sp>
    <dsp:sp modelId="{7BF75E40-A692-47B0-8C0B-3A107C8C6BE2}">
      <dsp:nvSpPr>
        <dsp:cNvPr id="0" name=""/>
        <dsp:cNvSpPr/>
      </dsp:nvSpPr>
      <dsp:spPr>
        <a:xfrm>
          <a:off x="8383559" y="787723"/>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Collaboration</a:t>
          </a:r>
        </a:p>
      </dsp:txBody>
      <dsp:txXfrm>
        <a:off x="8383559" y="787723"/>
        <a:ext cx="2539502" cy="1523701"/>
      </dsp:txXfrm>
    </dsp:sp>
    <dsp:sp modelId="{377D7E46-53C9-4591-BAB3-3B85D8EE1430}">
      <dsp:nvSpPr>
        <dsp:cNvPr id="0" name=""/>
        <dsp:cNvSpPr/>
      </dsp:nvSpPr>
      <dsp:spPr>
        <a:xfrm>
          <a:off x="3201" y="2565375"/>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Empowerment</a:t>
          </a:r>
        </a:p>
      </dsp:txBody>
      <dsp:txXfrm>
        <a:off x="3201" y="2565375"/>
        <a:ext cx="2539502" cy="1523701"/>
      </dsp:txXfrm>
    </dsp:sp>
    <dsp:sp modelId="{BC2EF6A5-4CE1-46B7-854B-93AF2FE52EFB}">
      <dsp:nvSpPr>
        <dsp:cNvPr id="0" name=""/>
        <dsp:cNvSpPr/>
      </dsp:nvSpPr>
      <dsp:spPr>
        <a:xfrm>
          <a:off x="2796653" y="2565375"/>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Compensation</a:t>
          </a:r>
        </a:p>
      </dsp:txBody>
      <dsp:txXfrm>
        <a:off x="2796653" y="2565375"/>
        <a:ext cx="2539502" cy="1523701"/>
      </dsp:txXfrm>
    </dsp:sp>
    <dsp:sp modelId="{65A73FB1-1B3D-4754-A562-D22995E096C6}">
      <dsp:nvSpPr>
        <dsp:cNvPr id="0" name=""/>
        <dsp:cNvSpPr/>
      </dsp:nvSpPr>
      <dsp:spPr>
        <a:xfrm>
          <a:off x="5590106" y="2565375"/>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Evaluation</a:t>
          </a:r>
        </a:p>
      </dsp:txBody>
      <dsp:txXfrm>
        <a:off x="5590106" y="2565375"/>
        <a:ext cx="2539502" cy="1523701"/>
      </dsp:txXfrm>
    </dsp:sp>
    <dsp:sp modelId="{61588EB1-F65A-4BB6-AEB6-887121D9D4E1}">
      <dsp:nvSpPr>
        <dsp:cNvPr id="0" name=""/>
        <dsp:cNvSpPr/>
      </dsp:nvSpPr>
      <dsp:spPr>
        <a:xfrm>
          <a:off x="8383559" y="2565375"/>
          <a:ext cx="2539502" cy="1523701"/>
        </a:xfrm>
        <a:prstGeom prst="rect">
          <a:avLst/>
        </a:prstGeom>
        <a:solidFill>
          <a:srgbClr val="1E22AA"/>
        </a:solidFill>
        <a:ln w="12700" cap="flat" cmpd="sng" algn="ctr">
          <a:solidFill>
            <a:srgbClr val="1E22A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solidFill>
                <a:sysClr val="window" lastClr="FFFFFF"/>
              </a:solidFill>
              <a:latin typeface="Calibri" panose="020F0502020204030204" pitchFamily="34" charset="0"/>
              <a:ea typeface="Calibri" panose="020F0502020204030204" pitchFamily="34" charset="0"/>
              <a:cs typeface="Calibri" panose="020F0502020204030204" pitchFamily="34" charset="0"/>
            </a:rPr>
            <a:t>Engaging others</a:t>
          </a:r>
        </a:p>
      </dsp:txBody>
      <dsp:txXfrm>
        <a:off x="8383559" y="2565375"/>
        <a:ext cx="2539502" cy="15237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E58D5-4C23-E74C-83F2-F03A0FBD78EE}" type="datetimeFigureOut">
              <a:rPr lang="en-US" smtClean="0"/>
              <a:t>8/13/2024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A0F1-6387-944A-8EDE-D156E59E7AFE}" type="slidenum">
              <a:rPr lang="en-US" smtClean="0"/>
              <a:t>‹#›</a:t>
            </a:fld>
            <a:endParaRPr lang="en-US" dirty="0"/>
          </a:p>
        </p:txBody>
      </p:sp>
    </p:spTree>
    <p:extLst>
      <p:ext uri="{BB962C8B-B14F-4D97-AF65-F5344CB8AC3E}">
        <p14:creationId xmlns:p14="http://schemas.microsoft.com/office/powerpoint/2010/main" val="242707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This presentation aims to support you to advocate for Youth Voice within your school/organisation.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Use it to engage support from others within and outside of your school/organisation, e.g., governors/trustees, senior leaders/managers, PE/sport colleagues, other staff, volunteers, parents/carers and partners.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Please select, adapt or add to the content to suit your context and your audience.</a:t>
            </a:r>
          </a:p>
          <a:p>
            <a:pPr marL="628650" lvl="1"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501A0F1-6387-944A-8EDE-D156E59E7AFE}" type="slidenum">
              <a:rPr lang="en-US" smtClean="0"/>
              <a:t>1</a:t>
            </a:fld>
            <a:endParaRPr lang="en-US" dirty="0"/>
          </a:p>
        </p:txBody>
      </p:sp>
    </p:spTree>
    <p:extLst>
      <p:ext uri="{BB962C8B-B14F-4D97-AF65-F5344CB8AC3E}">
        <p14:creationId xmlns:p14="http://schemas.microsoft.com/office/powerpoint/2010/main" val="1502422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Highlight that Youth Voice – when facilitated appropriately – helps to redress inequalities.</a:t>
            </a:r>
          </a:p>
          <a:p>
            <a:pPr marL="171450" lvl="0" indent="-171450">
              <a:buFont typeface="Arial" panose="020B0604020202020204" pitchFamily="34" charset="0"/>
              <a:buChar char="•"/>
            </a:pPr>
            <a:r>
              <a:rPr lang="en-GB" b="0" dirty="0">
                <a:highlight>
                  <a:srgbClr val="FFFF00"/>
                </a:highlight>
              </a:rPr>
              <a:t>To do this, Youth Voice needs to prioritise/target young people who are currently under-served or under-represented.</a:t>
            </a:r>
          </a:p>
          <a:p>
            <a:pPr marL="171450" lvl="0" indent="-171450">
              <a:buFont typeface="Arial" panose="020B0604020202020204" pitchFamily="34" charset="0"/>
              <a:buChar char="•"/>
            </a:pPr>
            <a:r>
              <a:rPr lang="en-GB" b="0" dirty="0">
                <a:highlight>
                  <a:srgbClr val="FFFF00"/>
                </a:highlight>
              </a:rPr>
              <a:t>By drawing on the experiences, opinions and ideas of these young people, we learn what we need to do to make our provision more equitable and appropriate for all.</a:t>
            </a: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10</a:t>
            </a:fld>
            <a:endParaRPr lang="en-US" dirty="0"/>
          </a:p>
        </p:txBody>
      </p:sp>
    </p:spTree>
    <p:extLst>
      <p:ext uri="{BB962C8B-B14F-4D97-AF65-F5344CB8AC3E}">
        <p14:creationId xmlns:p14="http://schemas.microsoft.com/office/powerpoint/2010/main" val="18363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If appropriate, play one of the Youth Sport Trust Young Changemaker Award videos to show how Youth Voice has benefited individual young people and the settings in which they are based.</a:t>
            </a:r>
          </a:p>
          <a:p>
            <a:pPr marL="171450" lvl="0" indent="-171450">
              <a:buFont typeface="Arial" panose="020B0604020202020204" pitchFamily="34" charset="0"/>
              <a:buChar char="•"/>
            </a:pPr>
            <a:r>
              <a:rPr lang="en-GB" b="0" dirty="0">
                <a:highlight>
                  <a:srgbClr val="FFFF00"/>
                </a:highlight>
              </a:rPr>
              <a:t>Select the video that is most relevant to your audience: https://www.youthsporttrust.org/news-insight/young-changemaker-awards </a:t>
            </a:r>
          </a:p>
          <a:p>
            <a:pPr marL="171450" lvl="0" indent="-171450">
              <a:buFont typeface="Arial" panose="020B0604020202020204" pitchFamily="34" charset="0"/>
              <a:buChar char="•"/>
            </a:pPr>
            <a:r>
              <a:rPr lang="en-GB" b="0" dirty="0">
                <a:highlight>
                  <a:srgbClr val="FFFF00"/>
                </a:highlight>
              </a:rPr>
              <a:t>NB. The awards are made annually so the videos are updated each year.</a:t>
            </a:r>
          </a:p>
          <a:p>
            <a:pPr marL="0" lvl="0" indent="0">
              <a:buFont typeface="Arial" panose="020B0604020202020204" pitchFamily="34" charset="0"/>
              <a:buNone/>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11</a:t>
            </a:fld>
            <a:endParaRPr lang="en-US" dirty="0"/>
          </a:p>
        </p:txBody>
      </p:sp>
    </p:spTree>
    <p:extLst>
      <p:ext uri="{BB962C8B-B14F-4D97-AF65-F5344CB8AC3E}">
        <p14:creationId xmlns:p14="http://schemas.microsoft.com/office/powerpoint/2010/main" val="3602434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Share this quote from Professor Laura Lundy (</a:t>
            </a:r>
            <a:r>
              <a:rPr lang="en-US" b="0" dirty="0">
                <a:highlight>
                  <a:srgbClr val="FFFF00"/>
                </a:highlight>
              </a:rPr>
              <a:t>Professor of Children’s Rights at Queen’s University, Belfast and one of the leading thinkers/influencers for Youth Voice in sport – and beyond).</a:t>
            </a:r>
          </a:p>
          <a:p>
            <a:pPr marL="171450" lvl="0" indent="-171450">
              <a:buFont typeface="Arial" panose="020B0604020202020204" pitchFamily="34" charset="0"/>
              <a:buChar char="•"/>
            </a:pPr>
            <a:r>
              <a:rPr lang="en-US" b="0" dirty="0">
                <a:highlight>
                  <a:srgbClr val="FFFF00"/>
                </a:highlight>
              </a:rPr>
              <a:t>Reinforce the concept of starting small, keeping going, and </a:t>
            </a:r>
            <a:r>
              <a:rPr lang="en-US" b="0" dirty="0" err="1">
                <a:highlight>
                  <a:srgbClr val="FFFF00"/>
                </a:highlight>
              </a:rPr>
              <a:t>trialling</a:t>
            </a:r>
            <a:r>
              <a:rPr lang="en-US" b="0" dirty="0">
                <a:highlight>
                  <a:srgbClr val="FFFF00"/>
                </a:highlight>
              </a:rPr>
              <a:t> and improving to evolve Youth Voice.</a:t>
            </a: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12</a:t>
            </a:fld>
            <a:endParaRPr lang="en-US" dirty="0"/>
          </a:p>
        </p:txBody>
      </p:sp>
    </p:spTree>
    <p:extLst>
      <p:ext uri="{BB962C8B-B14F-4D97-AF65-F5344CB8AC3E}">
        <p14:creationId xmlns:p14="http://schemas.microsoft.com/office/powerpoint/2010/main" val="1216912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This is the Lundy Model: https://www.playtheirway.org/resources/coaching-tips/the-importance-of-giving-children-a-voice/#study </a:t>
            </a:r>
          </a:p>
          <a:p>
            <a:pPr marL="171450" lvl="0" indent="-171450">
              <a:buFont typeface="Arial" panose="020B0604020202020204" pitchFamily="34" charset="0"/>
              <a:buChar char="•"/>
            </a:pPr>
            <a:r>
              <a:rPr lang="en-GB" b="0" dirty="0">
                <a:highlight>
                  <a:srgbClr val="FFFF00"/>
                </a:highlight>
              </a:rPr>
              <a:t>It highlights what we need to provide for Youth Voice to be effective.</a:t>
            </a:r>
          </a:p>
          <a:p>
            <a:pPr marL="171450" lvl="0" indent="-171450">
              <a:buFont typeface="Arial" panose="020B0604020202020204" pitchFamily="34" charset="0"/>
              <a:buChar char="•"/>
            </a:pPr>
            <a:endParaRPr lang="en-GB" b="0" dirty="0">
              <a:highlight>
                <a:srgbClr val="FFFF00"/>
              </a:highlight>
            </a:endParaRPr>
          </a:p>
          <a:p>
            <a:pPr marL="0" lvl="0" indent="0">
              <a:buFont typeface="Arial" panose="020B0604020202020204" pitchFamily="34" charset="0"/>
              <a:buNone/>
            </a:pPr>
            <a:r>
              <a:rPr lang="en-GB" b="1" dirty="0">
                <a:highlight>
                  <a:srgbClr val="FFFF00"/>
                </a:highlight>
              </a:rPr>
              <a:t>AUDIENCE INTERACTION</a:t>
            </a:r>
          </a:p>
          <a:p>
            <a:pPr marL="0" lvl="0" indent="0">
              <a:buFont typeface="Arial" panose="020B0604020202020204" pitchFamily="34" charset="0"/>
              <a:buNone/>
            </a:pPr>
            <a:r>
              <a:rPr lang="en-GB" b="0" dirty="0">
                <a:highlight>
                  <a:srgbClr val="FFFF00"/>
                </a:highlight>
              </a:rPr>
              <a:t>Ask the audience to reflect on their current Youth Voice approaches: how well do these reflect the Lundy Model? Share examples if appropriate. </a:t>
            </a: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13</a:t>
            </a:fld>
            <a:endParaRPr lang="en-US" dirty="0"/>
          </a:p>
        </p:txBody>
      </p:sp>
    </p:spTree>
    <p:extLst>
      <p:ext uri="{BB962C8B-B14F-4D97-AF65-F5344CB8AC3E}">
        <p14:creationId xmlns:p14="http://schemas.microsoft.com/office/powerpoint/2010/main" val="3117885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Use this slide to clarify or reinforce the previous slide/audience examples if required.</a:t>
            </a:r>
          </a:p>
          <a:p>
            <a:pPr marL="171450" indent="-171450">
              <a:buFont typeface="Arial" panose="020B0604020202020204" pitchFamily="34" charset="0"/>
              <a:buChar char="•"/>
            </a:pPr>
            <a:r>
              <a:rPr lang="en-GB" b="0" dirty="0">
                <a:highlight>
                  <a:srgbClr val="FFFF00"/>
                </a:highlight>
              </a:rPr>
              <a:t>These are school-based examples. Replace with other examples if required.</a:t>
            </a: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14</a:t>
            </a:fld>
            <a:endParaRPr lang="en-US" dirty="0"/>
          </a:p>
        </p:txBody>
      </p:sp>
    </p:spTree>
    <p:extLst>
      <p:ext uri="{BB962C8B-B14F-4D97-AF65-F5344CB8AC3E}">
        <p14:creationId xmlns:p14="http://schemas.microsoft.com/office/powerpoint/2010/main" val="239269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Reiterate that there is no ‘one way’ to implement Youth Voice. </a:t>
            </a:r>
          </a:p>
          <a:p>
            <a:pPr marL="171450" lvl="0" indent="-171450">
              <a:buFont typeface="Arial" panose="020B0604020202020204" pitchFamily="34" charset="0"/>
              <a:buChar char="•"/>
            </a:pPr>
            <a:r>
              <a:rPr lang="en-GB" b="0" dirty="0">
                <a:highlight>
                  <a:srgbClr val="FFFF00"/>
                </a:highlight>
              </a:rPr>
              <a:t>However, drawing on the Lundy Model, young people on the Youth Sport Trust Youth Voice co-production group recognised these principles as essential to effective and meaningful Youth Voice.</a:t>
            </a: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a:p>
            <a:pPr marL="171450" lvl="0"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15</a:t>
            </a:fld>
            <a:endParaRPr lang="en-US" dirty="0"/>
          </a:p>
        </p:txBody>
      </p:sp>
    </p:spTree>
    <p:extLst>
      <p:ext uri="{BB962C8B-B14F-4D97-AF65-F5344CB8AC3E}">
        <p14:creationId xmlns:p14="http://schemas.microsoft.com/office/powerpoint/2010/main" val="334158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To help you to get started/ develop further, the Youth Sport Trust has developed a Youth Voice Toolkit.</a:t>
            </a:r>
          </a:p>
          <a:p>
            <a:pPr marL="171450" indent="-171450">
              <a:buFont typeface="Arial" panose="020B0604020202020204" pitchFamily="34" charset="0"/>
              <a:buChar char="•"/>
            </a:pPr>
            <a:r>
              <a:rPr lang="en-GB" b="0" dirty="0">
                <a:highlight>
                  <a:srgbClr val="FFFF00"/>
                </a:highlight>
              </a:rPr>
              <a:t>For each of these 8 development areas, the toolkit provides ideas, tips, examples and signposts to useful tools and templates.</a:t>
            </a:r>
          </a:p>
          <a:p>
            <a:pPr marL="171450" lvl="0" indent="-171450">
              <a:buFont typeface="Arial" panose="020B0604020202020204" pitchFamily="34" charset="0"/>
              <a:buChar char="•"/>
            </a:pPr>
            <a:r>
              <a:rPr lang="en-GB" b="0" dirty="0">
                <a:highlight>
                  <a:srgbClr val="FFFF00"/>
                </a:highlight>
              </a:rPr>
              <a:t>It also provides a simple and brief self-review to help you to prioritise your areas for development.</a:t>
            </a:r>
          </a:p>
          <a:p>
            <a:pPr marL="171450" lvl="0" indent="-171450">
              <a:buFont typeface="Arial" panose="020B0604020202020204" pitchFamily="34" charset="0"/>
              <a:buChar char="•"/>
            </a:pPr>
            <a:endParaRPr lang="en-GB" b="0" dirty="0">
              <a:highlight>
                <a:srgbClr val="FFFF00"/>
              </a:highlight>
            </a:endParaRPr>
          </a:p>
          <a:p>
            <a:pPr marL="0" lvl="0" indent="0">
              <a:buFont typeface="Arial" panose="020B0604020202020204" pitchFamily="34" charset="0"/>
              <a:buNone/>
            </a:pPr>
            <a:r>
              <a:rPr lang="en-GB" b="1" dirty="0">
                <a:highlight>
                  <a:srgbClr val="FFFF00"/>
                </a:highlight>
              </a:rPr>
              <a:t>AUDIENCE INTERACTION</a:t>
            </a:r>
          </a:p>
          <a:p>
            <a:pPr marL="0" lvl="0" indent="0">
              <a:buFont typeface="Arial" panose="020B0604020202020204" pitchFamily="34" charset="0"/>
              <a:buNone/>
            </a:pPr>
            <a:r>
              <a:rPr lang="en-GB" b="0" dirty="0">
                <a:highlight>
                  <a:srgbClr val="FFFF00"/>
                </a:highlight>
              </a:rPr>
              <a:t>Share copies of the self-review (https://www.youthsporttrust.org/media/v35bl3cv/yst_youth-voice-toolkit_self-review.pdf) and ask people to reflect on their current Youth Voice approaches: what will they prioritise to get started/improve?</a:t>
            </a:r>
          </a:p>
        </p:txBody>
      </p:sp>
      <p:sp>
        <p:nvSpPr>
          <p:cNvPr id="4" name="Slide Number Placeholder 3"/>
          <p:cNvSpPr>
            <a:spLocks noGrp="1"/>
          </p:cNvSpPr>
          <p:nvPr>
            <p:ph type="sldNum" sz="quarter" idx="5"/>
          </p:nvPr>
        </p:nvSpPr>
        <p:spPr/>
        <p:txBody>
          <a:bodyPr/>
          <a:lstStyle/>
          <a:p>
            <a:fld id="{4501A0F1-6387-944A-8EDE-D156E59E7AFE}" type="slidenum">
              <a:rPr lang="en-US" smtClean="0"/>
              <a:t>16</a:t>
            </a:fld>
            <a:endParaRPr lang="en-US" dirty="0"/>
          </a:p>
        </p:txBody>
      </p:sp>
    </p:spTree>
    <p:extLst>
      <p:ext uri="{BB962C8B-B14F-4D97-AF65-F5344CB8AC3E}">
        <p14:creationId xmlns:p14="http://schemas.microsoft.com/office/powerpoint/2010/main" val="3066321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Share your local plans/ ideas for implementing or improving Youth Voice in your school/organisation.</a:t>
            </a:r>
          </a:p>
          <a:p>
            <a:pPr marL="171450" indent="-171450">
              <a:buFont typeface="Arial" panose="020B0604020202020204" pitchFamily="34" charset="0"/>
              <a:buChar char="•"/>
            </a:pPr>
            <a:r>
              <a:rPr lang="en-GB" b="0" dirty="0">
                <a:highlight>
                  <a:srgbClr val="FFFF00"/>
                </a:highlight>
              </a:rPr>
              <a:t>Add details for local support.</a:t>
            </a:r>
          </a:p>
          <a:p>
            <a:pPr marL="171450" indent="-171450">
              <a:buFont typeface="Arial" panose="020B0604020202020204" pitchFamily="34" charset="0"/>
              <a:buChar char="•"/>
            </a:pPr>
            <a:r>
              <a:rPr lang="en-GB" b="0" dirty="0">
                <a:highlight>
                  <a:srgbClr val="FFFF00"/>
                </a:highlight>
              </a:rPr>
              <a:t>Signpost to the Youth Sport Trust Youth Voice Toolkit where as well as guidance and top tips, there is a Getting Started Guide, case studies, and Youth </a:t>
            </a:r>
            <a:r>
              <a:rPr lang="en-GB" b="0">
                <a:highlight>
                  <a:srgbClr val="FFFF00"/>
                </a:highlight>
              </a:rPr>
              <a:t>Voice Activity Cards</a:t>
            </a: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17</a:t>
            </a:fld>
            <a:endParaRPr lang="en-US" dirty="0"/>
          </a:p>
        </p:txBody>
      </p:sp>
    </p:spTree>
    <p:extLst>
      <p:ext uri="{BB962C8B-B14F-4D97-AF65-F5344CB8AC3E}">
        <p14:creationId xmlns:p14="http://schemas.microsoft.com/office/powerpoint/2010/main" val="1578799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Finish with a young person’s voice (extract from the introductory video).</a:t>
            </a:r>
          </a:p>
          <a:p>
            <a:pPr marL="171450" indent="-171450">
              <a:buFont typeface="Arial" panose="020B0604020202020204" pitchFamily="34" charset="0"/>
              <a:buChar char="•"/>
            </a:pPr>
            <a:r>
              <a:rPr lang="en-GB" b="0" dirty="0">
                <a:highlight>
                  <a:srgbClr val="FFFF00"/>
                </a:highlight>
              </a:rPr>
              <a:t>Reinforce that Youth Voice will help the audience to help young people </a:t>
            </a:r>
            <a:r>
              <a:rPr lang="en-GB" b="0" u="sng" dirty="0">
                <a:highlight>
                  <a:srgbClr val="FFFF00"/>
                </a:highlight>
              </a:rPr>
              <a:t>and</a:t>
            </a:r>
            <a:r>
              <a:rPr lang="en-GB" b="0" dirty="0">
                <a:highlight>
                  <a:srgbClr val="FFFF00"/>
                </a:highlight>
              </a:rPr>
              <a:t> help themselves too.</a:t>
            </a:r>
          </a:p>
        </p:txBody>
      </p:sp>
      <p:sp>
        <p:nvSpPr>
          <p:cNvPr id="4" name="Slide Number Placeholder 3"/>
          <p:cNvSpPr>
            <a:spLocks noGrp="1"/>
          </p:cNvSpPr>
          <p:nvPr>
            <p:ph type="sldNum" sz="quarter" idx="5"/>
          </p:nvPr>
        </p:nvSpPr>
        <p:spPr/>
        <p:txBody>
          <a:bodyPr/>
          <a:lstStyle/>
          <a:p>
            <a:fld id="{4501A0F1-6387-944A-8EDE-D156E59E7AFE}" type="slidenum">
              <a:rPr lang="en-US" smtClean="0"/>
              <a:t>18</a:t>
            </a:fld>
            <a:endParaRPr lang="en-US" dirty="0"/>
          </a:p>
        </p:txBody>
      </p:sp>
    </p:spTree>
    <p:extLst>
      <p:ext uri="{BB962C8B-B14F-4D97-AF65-F5344CB8AC3E}">
        <p14:creationId xmlns:p14="http://schemas.microsoft.com/office/powerpoint/2010/main" val="3802798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Following slide templates available for any additional local information to be added. </a:t>
            </a:r>
          </a:p>
        </p:txBody>
      </p:sp>
      <p:sp>
        <p:nvSpPr>
          <p:cNvPr id="4" name="Slide Number Placeholder 3"/>
          <p:cNvSpPr>
            <a:spLocks noGrp="1"/>
          </p:cNvSpPr>
          <p:nvPr>
            <p:ph type="sldNum" sz="quarter" idx="5"/>
          </p:nvPr>
        </p:nvSpPr>
        <p:spPr/>
        <p:txBody>
          <a:bodyPr/>
          <a:lstStyle/>
          <a:p>
            <a:fld id="{4501A0F1-6387-944A-8EDE-D156E59E7AFE}" type="slidenum">
              <a:rPr lang="en-US" smtClean="0"/>
              <a:t>19</a:t>
            </a:fld>
            <a:endParaRPr lang="en-US" dirty="0"/>
          </a:p>
        </p:txBody>
      </p:sp>
    </p:spTree>
    <p:extLst>
      <p:ext uri="{BB962C8B-B14F-4D97-AF65-F5344CB8AC3E}">
        <p14:creationId xmlns:p14="http://schemas.microsoft.com/office/powerpoint/2010/main" val="47457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Start by playing the Youth Sport Trust Youth Voice video.</a:t>
            </a:r>
          </a:p>
          <a:p>
            <a:pPr marL="171450" lvl="0" indent="-171450">
              <a:buFont typeface="Arial" panose="020B0604020202020204" pitchFamily="34" charset="0"/>
              <a:buChar char="•"/>
            </a:pPr>
            <a:r>
              <a:rPr lang="en-GB" b="0" dirty="0">
                <a:highlight>
                  <a:srgbClr val="FFFF00"/>
                </a:highlight>
              </a:rPr>
              <a:t>This was co-produced with young people to persuade the PE and sport network to facilitate (more/better) opportunities for young people to share their voices.</a:t>
            </a:r>
          </a:p>
          <a:p>
            <a:pPr marL="171450" lvl="0" indent="-171450">
              <a:buFont typeface="Arial" panose="020B0604020202020204" pitchFamily="34" charset="0"/>
              <a:buChar char="•"/>
            </a:pPr>
            <a:r>
              <a:rPr lang="en-GB" b="0" dirty="0">
                <a:highlight>
                  <a:srgbClr val="FFFF00"/>
                </a:highlight>
              </a:rPr>
              <a:t>It is an example of how young people’s voices may be more effective in creating change than ours.</a:t>
            </a:r>
          </a:p>
          <a:p>
            <a:pPr marL="171450" lvl="0" indent="-171450">
              <a:buFont typeface="Arial" panose="020B0604020202020204" pitchFamily="34" charset="0"/>
              <a:buChar char="•"/>
            </a:pPr>
            <a:r>
              <a:rPr lang="en-GB" b="0" dirty="0">
                <a:highlight>
                  <a:srgbClr val="FFFF00"/>
                </a:highlight>
              </a:rPr>
              <a:t>The following slides reinforce the principles/messages within the video.</a:t>
            </a:r>
          </a:p>
          <a:p>
            <a:pPr marL="0" lvl="0" indent="0">
              <a:buFont typeface="Arial" panose="020B0604020202020204" pitchFamily="34" charset="0"/>
              <a:buNone/>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2</a:t>
            </a:fld>
            <a:endParaRPr lang="en-US" dirty="0"/>
          </a:p>
        </p:txBody>
      </p:sp>
    </p:spTree>
    <p:extLst>
      <p:ext uri="{BB962C8B-B14F-4D97-AF65-F5344CB8AC3E}">
        <p14:creationId xmlns:p14="http://schemas.microsoft.com/office/powerpoint/2010/main" val="798463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This definition emphasises that Youth Voice should:</a:t>
            </a:r>
          </a:p>
          <a:p>
            <a:pPr marL="628650" lvl="1" indent="-171450">
              <a:buFont typeface="Arial" panose="020B0604020202020204" pitchFamily="34" charset="0"/>
              <a:buChar char="•"/>
            </a:pPr>
            <a:r>
              <a:rPr lang="en-GB" b="0" dirty="0">
                <a:highlight>
                  <a:srgbClr val="FFFF00"/>
                </a:highlight>
              </a:rPr>
              <a:t>Be </a:t>
            </a:r>
            <a:r>
              <a:rPr lang="en-GB" b="1" dirty="0">
                <a:highlight>
                  <a:srgbClr val="FFFF00"/>
                </a:highlight>
              </a:rPr>
              <a:t>proactive</a:t>
            </a:r>
            <a:r>
              <a:rPr lang="en-GB" b="0" dirty="0">
                <a:highlight>
                  <a:srgbClr val="FFFF00"/>
                </a:highlight>
              </a:rPr>
              <a:t> – we need to make and facilitate opportunities for young people to share their voices.</a:t>
            </a:r>
          </a:p>
          <a:p>
            <a:pPr marL="628650" lvl="1" indent="-171450">
              <a:buFont typeface="Arial" panose="020B0604020202020204" pitchFamily="34" charset="0"/>
              <a:buChar char="•"/>
            </a:pPr>
            <a:r>
              <a:rPr lang="en-GB" b="0" dirty="0">
                <a:highlight>
                  <a:srgbClr val="FFFF00"/>
                </a:highlight>
              </a:rPr>
              <a:t>Build </a:t>
            </a:r>
            <a:r>
              <a:rPr lang="en-GB" b="1" dirty="0">
                <a:highlight>
                  <a:srgbClr val="FFFF00"/>
                </a:highlight>
              </a:rPr>
              <a:t>empathy</a:t>
            </a:r>
            <a:r>
              <a:rPr lang="en-GB" b="0" dirty="0">
                <a:highlight>
                  <a:srgbClr val="FFFF00"/>
                </a:highlight>
              </a:rPr>
              <a:t> – it helps us to see things from young people’s perspectives.</a:t>
            </a:r>
          </a:p>
          <a:p>
            <a:pPr marL="628650" lvl="1" indent="-171450">
              <a:buFont typeface="Arial" panose="020B0604020202020204" pitchFamily="34" charset="0"/>
              <a:buChar char="•"/>
            </a:pPr>
            <a:r>
              <a:rPr lang="en-GB" b="0" dirty="0">
                <a:highlight>
                  <a:srgbClr val="FFFF00"/>
                </a:highlight>
              </a:rPr>
              <a:t>Enable young people to </a:t>
            </a:r>
            <a:r>
              <a:rPr lang="en-GB" b="1" dirty="0">
                <a:highlight>
                  <a:srgbClr val="FFFF00"/>
                </a:highlight>
              </a:rPr>
              <a:t>share</a:t>
            </a:r>
            <a:r>
              <a:rPr lang="en-GB" b="0" dirty="0">
                <a:highlight>
                  <a:srgbClr val="FFFF00"/>
                </a:highlight>
              </a:rPr>
              <a:t> – their opinions, feelings, experiences, and ideas – but also</a:t>
            </a:r>
          </a:p>
          <a:p>
            <a:pPr marL="628650" lvl="1" indent="-171450">
              <a:buFont typeface="Arial" panose="020B0604020202020204" pitchFamily="34" charset="0"/>
              <a:buChar char="•"/>
            </a:pPr>
            <a:r>
              <a:rPr lang="en-GB" b="0" dirty="0">
                <a:highlight>
                  <a:srgbClr val="FFFF00"/>
                </a:highlight>
              </a:rPr>
              <a:t>Empower young people to make </a:t>
            </a:r>
            <a:r>
              <a:rPr lang="en-GB" b="1" dirty="0">
                <a:highlight>
                  <a:srgbClr val="FFFF00"/>
                </a:highlight>
              </a:rPr>
              <a:t>decisions</a:t>
            </a:r>
            <a:r>
              <a:rPr lang="en-GB" b="0" dirty="0">
                <a:highlight>
                  <a:srgbClr val="FFFF00"/>
                </a:highlight>
              </a:rPr>
              <a:t> and put them into </a:t>
            </a:r>
            <a:r>
              <a:rPr lang="en-GB" b="1" dirty="0">
                <a:highlight>
                  <a:srgbClr val="FFFF00"/>
                </a:highlight>
              </a:rPr>
              <a:t>action</a:t>
            </a:r>
            <a:r>
              <a:rPr lang="en-GB" b="0" dirty="0">
                <a:highlight>
                  <a:srgbClr val="FFFF00"/>
                </a:highlight>
              </a:rPr>
              <a:t> – it gives young people agency.</a:t>
            </a: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3</a:t>
            </a:fld>
            <a:endParaRPr lang="en-US" dirty="0"/>
          </a:p>
        </p:txBody>
      </p:sp>
    </p:spTree>
    <p:extLst>
      <p:ext uri="{BB962C8B-B14F-4D97-AF65-F5344CB8AC3E}">
        <p14:creationId xmlns:p14="http://schemas.microsoft.com/office/powerpoint/2010/main" val="1219688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Youth Voice may include different elements.</a:t>
            </a:r>
          </a:p>
          <a:p>
            <a:pPr marL="171450" indent="-171450">
              <a:buFont typeface="Arial" panose="020B0604020202020204" pitchFamily="34" charset="0"/>
              <a:buChar char="•"/>
            </a:pPr>
            <a:r>
              <a:rPr lang="en-GB" b="0" dirty="0">
                <a:highlight>
                  <a:srgbClr val="FFFF00"/>
                </a:highlight>
              </a:rPr>
              <a:t>This model reflects the language used by the Youth Sport Trust. Other agencies may use different terms for similar concepts.</a:t>
            </a:r>
          </a:p>
          <a:p>
            <a:pPr marL="171450" indent="-171450">
              <a:buFont typeface="Arial" panose="020B0604020202020204" pitchFamily="34" charset="0"/>
              <a:buChar char="•"/>
            </a:pPr>
            <a:r>
              <a:rPr lang="en-GB" b="0" dirty="0">
                <a:highlight>
                  <a:srgbClr val="FFFF00"/>
                </a:highlight>
              </a:rPr>
              <a:t>The different elements may overlap, e.g., consultation with a larger group of young people may inform co-production with a smaller group of young people.</a:t>
            </a:r>
          </a:p>
          <a:p>
            <a:pPr marL="171450" indent="-171450">
              <a:buFont typeface="Arial" panose="020B0604020202020204" pitchFamily="34" charset="0"/>
              <a:buChar char="•"/>
            </a:pPr>
            <a:r>
              <a:rPr lang="en-GB" b="0" dirty="0">
                <a:highlight>
                  <a:srgbClr val="FFFF00"/>
                </a:highlight>
              </a:rPr>
              <a:t>It reinforces that Youth Voice is about empowering young people as well as listening to them, but different young people may be involved differently at different times.</a:t>
            </a:r>
          </a:p>
          <a:p>
            <a:pPr marL="171450" indent="-171450">
              <a:buFont typeface="Arial" panose="020B0604020202020204" pitchFamily="34" charset="0"/>
              <a:buChar char="•"/>
            </a:pPr>
            <a:endParaRPr lang="en-GB" b="0" dirty="0">
              <a:highlight>
                <a:srgbClr val="FFFF00"/>
              </a:highlight>
            </a:endParaRPr>
          </a:p>
          <a:p>
            <a:pPr marL="0" indent="0">
              <a:buFont typeface="Arial" panose="020B0604020202020204" pitchFamily="34" charset="0"/>
              <a:buNone/>
            </a:pPr>
            <a:r>
              <a:rPr lang="en-GB" b="1" dirty="0">
                <a:highlight>
                  <a:srgbClr val="FFFF00"/>
                </a:highlight>
              </a:rPr>
              <a:t>AUDIENCE INTERACTION</a:t>
            </a:r>
          </a:p>
          <a:p>
            <a:pPr marL="0" indent="0">
              <a:buFont typeface="Arial" panose="020B0604020202020204" pitchFamily="34" charset="0"/>
              <a:buNone/>
            </a:pPr>
            <a:r>
              <a:rPr lang="en-GB" b="0" dirty="0">
                <a:highlight>
                  <a:srgbClr val="FFFF00"/>
                </a:highlight>
              </a:rPr>
              <a:t>If appropriate, ask audience members to discuss and/or share practical examples to illustrate the different elements.</a:t>
            </a:r>
          </a:p>
          <a:p>
            <a:pPr marL="0" indent="0">
              <a:buFont typeface="Arial" panose="020B0604020202020204" pitchFamily="34" charset="0"/>
              <a:buNone/>
            </a:pPr>
            <a:r>
              <a:rPr lang="en-GB" b="0" dirty="0">
                <a:highlight>
                  <a:srgbClr val="FFFF00"/>
                </a:highlight>
              </a:rPr>
              <a:t>Use the following slide to clarify or reinforce if required.</a:t>
            </a: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4</a:t>
            </a:fld>
            <a:endParaRPr lang="en-US" dirty="0"/>
          </a:p>
        </p:txBody>
      </p:sp>
    </p:spTree>
    <p:extLst>
      <p:ext uri="{BB962C8B-B14F-4D97-AF65-F5344CB8AC3E}">
        <p14:creationId xmlns:p14="http://schemas.microsoft.com/office/powerpoint/2010/main" val="1304097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Use this slide to clarify or reinforce the previous slide/audience examples if required.</a:t>
            </a:r>
          </a:p>
          <a:p>
            <a:pPr marL="171450" indent="-171450">
              <a:buFont typeface="Arial" panose="020B0604020202020204" pitchFamily="34" charset="0"/>
              <a:buChar char="•"/>
            </a:pPr>
            <a:r>
              <a:rPr lang="en-GB" b="0" dirty="0">
                <a:highlight>
                  <a:srgbClr val="FFFF00"/>
                </a:highlight>
              </a:rPr>
              <a:t>These are school-based examples. Replace with other examples if required.</a:t>
            </a: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5</a:t>
            </a:fld>
            <a:endParaRPr lang="en-US" dirty="0"/>
          </a:p>
        </p:txBody>
      </p:sp>
    </p:spTree>
    <p:extLst>
      <p:ext uri="{BB962C8B-B14F-4D97-AF65-F5344CB8AC3E}">
        <p14:creationId xmlns:p14="http://schemas.microsoft.com/office/powerpoint/2010/main" val="63391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As well as including different elements, Youth Voice may operate at different depths within each of those elements.</a:t>
            </a:r>
          </a:p>
          <a:p>
            <a:pPr marL="171450" indent="-171450">
              <a:buFont typeface="Arial" panose="020B0604020202020204" pitchFamily="34" charset="0"/>
              <a:buChar char="•"/>
            </a:pPr>
            <a:r>
              <a:rPr lang="en-GB" b="0" dirty="0">
                <a:highlight>
                  <a:srgbClr val="FFFF00"/>
                </a:highlight>
              </a:rPr>
              <a:t>There is no ‘one way’ of structuring Youth Voice: its form should suit your purpose and the young people.</a:t>
            </a:r>
          </a:p>
          <a:p>
            <a:pPr marL="171450" indent="-171450">
              <a:buFont typeface="Arial" panose="020B0604020202020204" pitchFamily="34" charset="0"/>
              <a:buChar char="•"/>
            </a:pPr>
            <a:r>
              <a:rPr lang="en-GB" b="0" dirty="0">
                <a:highlight>
                  <a:srgbClr val="FFFF00"/>
                </a:highlight>
              </a:rPr>
              <a:t>This ‘depth gauge’ highlights Youth Voice roles/activities that are:</a:t>
            </a:r>
          </a:p>
          <a:p>
            <a:pPr marL="628650" lvl="1" indent="-171450">
              <a:buFont typeface="Arial" panose="020B0604020202020204" pitchFamily="34" charset="0"/>
              <a:buChar char="•"/>
            </a:pPr>
            <a:r>
              <a:rPr lang="en-GB" b="0" dirty="0">
                <a:highlight>
                  <a:srgbClr val="FFFF00"/>
                </a:highlight>
              </a:rPr>
              <a:t>Lighter, e.g., young people may be involved in one-off or occasional activities that require little of their time.</a:t>
            </a:r>
          </a:p>
          <a:p>
            <a:pPr marL="628650" lvl="1" indent="-171450">
              <a:buFont typeface="Arial" panose="020B0604020202020204" pitchFamily="34" charset="0"/>
              <a:buChar char="•"/>
            </a:pPr>
            <a:r>
              <a:rPr lang="en-GB" b="0" dirty="0">
                <a:highlight>
                  <a:srgbClr val="FFFF00"/>
                </a:highlight>
              </a:rPr>
              <a:t>Deeper, e.g., fewer young people may be involved over a longer period, more regularly and/or with greater responsibility.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highlight>
                  <a:srgbClr val="FFFF00"/>
                </a:highlight>
              </a:rPr>
              <a:t>These are just a few examples. There is a more comprehensive ‘depth gauge’ of activities in the Youth Sport Trust’s Youth Voice Toolkit (see slide 17). </a:t>
            </a:r>
          </a:p>
          <a:p>
            <a:pPr marL="171450" lvl="0" indent="-171450">
              <a:buFont typeface="Arial" panose="020B0604020202020204" pitchFamily="34" charset="0"/>
              <a:buChar char="•"/>
            </a:pPr>
            <a:r>
              <a:rPr lang="en-GB" b="0" dirty="0">
                <a:highlight>
                  <a:srgbClr val="FFFF00"/>
                </a:highlight>
              </a:rPr>
              <a:t>Reinforce, again, that different young people may be involved in different ways and for different lengths/depths of time. </a:t>
            </a:r>
          </a:p>
          <a:p>
            <a:pPr marL="171450" indent="-171450">
              <a:buFont typeface="Arial" panose="020B0604020202020204" pitchFamily="34" charset="0"/>
              <a:buChar char="•"/>
            </a:pPr>
            <a:endParaRPr lang="en-GB" b="0" dirty="0">
              <a:highlight>
                <a:srgbClr val="FFFF00"/>
              </a:highlight>
            </a:endParaRPr>
          </a:p>
          <a:p>
            <a:pPr marL="0" indent="0">
              <a:buFont typeface="Arial" panose="020B0604020202020204" pitchFamily="34" charset="0"/>
              <a:buNone/>
            </a:pPr>
            <a:r>
              <a:rPr lang="en-GB" b="1" dirty="0">
                <a:highlight>
                  <a:srgbClr val="FFFF00"/>
                </a:highlight>
              </a:rPr>
              <a:t>AUDIENCE INTERACTION</a:t>
            </a:r>
          </a:p>
          <a:p>
            <a:pPr marL="0" indent="0">
              <a:buFont typeface="Arial" panose="020B0604020202020204" pitchFamily="34" charset="0"/>
              <a:buNone/>
            </a:pPr>
            <a:r>
              <a:rPr lang="en-GB" b="0" dirty="0">
                <a:highlight>
                  <a:srgbClr val="FFFF00"/>
                </a:highlight>
              </a:rPr>
              <a:t>If appropriate, ask audience members to share their own examples and/or discuss what different depths of Youth Voice they offer/could offer in their school/organisation.</a:t>
            </a:r>
          </a:p>
          <a:p>
            <a:endParaRPr lang="en-GB" dirty="0"/>
          </a:p>
        </p:txBody>
      </p:sp>
      <p:sp>
        <p:nvSpPr>
          <p:cNvPr id="4" name="Slide Number Placeholder 3"/>
          <p:cNvSpPr>
            <a:spLocks noGrp="1"/>
          </p:cNvSpPr>
          <p:nvPr>
            <p:ph type="sldNum" sz="quarter" idx="5"/>
          </p:nvPr>
        </p:nvSpPr>
        <p:spPr/>
        <p:txBody>
          <a:bodyPr/>
          <a:lstStyle/>
          <a:p>
            <a:fld id="{4501A0F1-6387-944A-8EDE-D156E59E7AFE}" type="slidenum">
              <a:rPr lang="en-US" smtClean="0"/>
              <a:t>6</a:t>
            </a:fld>
            <a:endParaRPr lang="en-US"/>
          </a:p>
        </p:txBody>
      </p:sp>
    </p:spTree>
    <p:extLst>
      <p:ext uri="{BB962C8B-B14F-4D97-AF65-F5344CB8AC3E}">
        <p14:creationId xmlns:p14="http://schemas.microsoft.com/office/powerpoint/2010/main" val="366354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dirty="0">
                <a:highlight>
                  <a:srgbClr val="FFFF00"/>
                </a:highlight>
              </a:rPr>
              <a:t>Use this slide to clarify or reinforce the previous slide/audience examples if required.</a:t>
            </a:r>
          </a:p>
          <a:p>
            <a:pPr marL="171450" indent="-171450">
              <a:buFont typeface="Arial" panose="020B0604020202020204" pitchFamily="34" charset="0"/>
              <a:buChar char="•"/>
            </a:pPr>
            <a:r>
              <a:rPr lang="en-GB" b="0" dirty="0">
                <a:highlight>
                  <a:srgbClr val="FFFF00"/>
                </a:highlight>
              </a:rPr>
              <a:t>These are school-based examples. Replace with other examples if required.</a:t>
            </a: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a:p>
            <a:pPr marL="628650" lvl="1" indent="-171450">
              <a:buFont typeface="Arial" panose="020B0604020202020204" pitchFamily="34" charset="0"/>
              <a:buChar char="•"/>
            </a:pPr>
            <a:endParaRPr lang="en-GB" b="0" dirty="0">
              <a:highlight>
                <a:srgbClr val="FFFF00"/>
              </a:highlight>
            </a:endParaRPr>
          </a:p>
        </p:txBody>
      </p:sp>
      <p:sp>
        <p:nvSpPr>
          <p:cNvPr id="4" name="Slide Number Placeholder 3"/>
          <p:cNvSpPr>
            <a:spLocks noGrp="1"/>
          </p:cNvSpPr>
          <p:nvPr>
            <p:ph type="sldNum" sz="quarter" idx="5"/>
          </p:nvPr>
        </p:nvSpPr>
        <p:spPr/>
        <p:txBody>
          <a:bodyPr/>
          <a:lstStyle/>
          <a:p>
            <a:fld id="{4501A0F1-6387-944A-8EDE-D156E59E7AFE}" type="slidenum">
              <a:rPr lang="en-US" smtClean="0"/>
              <a:t>7</a:t>
            </a:fld>
            <a:endParaRPr lang="en-US" dirty="0"/>
          </a:p>
        </p:txBody>
      </p:sp>
    </p:spTree>
    <p:extLst>
      <p:ext uri="{BB962C8B-B14F-4D97-AF65-F5344CB8AC3E}">
        <p14:creationId xmlns:p14="http://schemas.microsoft.com/office/powerpoint/2010/main" val="241718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Share Article 12 from the United Nations Convention on the Rights of the Child (UNCRC).</a:t>
            </a:r>
          </a:p>
          <a:p>
            <a:pPr marL="171450" lvl="0" indent="-171450">
              <a:buFont typeface="Arial" panose="020B0604020202020204" pitchFamily="34" charset="0"/>
              <a:buChar char="•"/>
            </a:pPr>
            <a:r>
              <a:rPr lang="en-GB" b="0" dirty="0">
                <a:highlight>
                  <a:srgbClr val="FFFF00"/>
                </a:highlight>
              </a:rPr>
              <a:t>This emphasises that Youth Voice is a </a:t>
            </a:r>
            <a:r>
              <a:rPr lang="en-GB" b="1" dirty="0">
                <a:highlight>
                  <a:srgbClr val="FFFF00"/>
                </a:highlight>
              </a:rPr>
              <a:t>right</a:t>
            </a:r>
            <a:r>
              <a:rPr lang="en-GB" b="0" dirty="0">
                <a:highlight>
                  <a:srgbClr val="FFFF00"/>
                </a:highlight>
              </a:rPr>
              <a:t> – not an optional privilege.</a:t>
            </a:r>
          </a:p>
        </p:txBody>
      </p:sp>
      <p:sp>
        <p:nvSpPr>
          <p:cNvPr id="4" name="Slide Number Placeholder 3"/>
          <p:cNvSpPr>
            <a:spLocks noGrp="1"/>
          </p:cNvSpPr>
          <p:nvPr>
            <p:ph type="sldNum" sz="quarter" idx="5"/>
          </p:nvPr>
        </p:nvSpPr>
        <p:spPr/>
        <p:txBody>
          <a:bodyPr/>
          <a:lstStyle/>
          <a:p>
            <a:fld id="{4501A0F1-6387-944A-8EDE-D156E59E7AFE}" type="slidenum">
              <a:rPr lang="en-US" smtClean="0"/>
              <a:t>8</a:t>
            </a:fld>
            <a:endParaRPr lang="en-US" dirty="0"/>
          </a:p>
        </p:txBody>
      </p:sp>
    </p:spTree>
    <p:extLst>
      <p:ext uri="{BB962C8B-B14F-4D97-AF65-F5344CB8AC3E}">
        <p14:creationId xmlns:p14="http://schemas.microsoft.com/office/powerpoint/2010/main" val="3661729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b="0" dirty="0">
                <a:highlight>
                  <a:srgbClr val="FFFF00"/>
                </a:highlight>
              </a:rPr>
              <a:t>Emphasise that, whilst Youth Voice is a right, it is also a helpful tool that benefits the young people and us.</a:t>
            </a:r>
          </a:p>
          <a:p>
            <a:pPr marL="171450" lvl="0" indent="-171450">
              <a:buFont typeface="Arial" panose="020B0604020202020204" pitchFamily="34" charset="0"/>
              <a:buChar char="•"/>
            </a:pPr>
            <a:r>
              <a:rPr lang="en-GB" b="0" dirty="0">
                <a:highlight>
                  <a:srgbClr val="FFFF00"/>
                </a:highlight>
              </a:rPr>
              <a:t>This slide summarises the benefits, but you may wish to tweak it to suit your specific audience. For example:</a:t>
            </a:r>
          </a:p>
          <a:p>
            <a:pPr marL="628650" lvl="1" indent="-171450">
              <a:buFont typeface="Arial" panose="020B0604020202020204" pitchFamily="34" charset="0"/>
              <a:buChar char="•"/>
            </a:pPr>
            <a:r>
              <a:rPr lang="en-GB" b="0" dirty="0">
                <a:highlight>
                  <a:srgbClr val="FFFF00"/>
                </a:highlight>
              </a:rPr>
              <a:t>Schools: emphasise how the benefits on the slide contribute to pupils’ positive behaviour, better progress, higher achievement and personal development.</a:t>
            </a:r>
          </a:p>
          <a:p>
            <a:pPr marL="628650" lvl="1" indent="-171450">
              <a:buFont typeface="Arial" panose="020B0604020202020204" pitchFamily="34" charset="0"/>
              <a:buChar char="•"/>
            </a:pPr>
            <a:r>
              <a:rPr lang="en-GB" b="0" dirty="0">
                <a:highlight>
                  <a:srgbClr val="FFFF00"/>
                </a:highlight>
              </a:rPr>
              <a:t>Sports organisations: emphasise how the benefits help you to extend your reach, increase participation and develop volunteers/staff for the future.</a:t>
            </a:r>
          </a:p>
          <a:p>
            <a:pPr marL="457200" lvl="1" indent="0">
              <a:buFont typeface="Arial" panose="020B0604020202020204" pitchFamily="34" charset="0"/>
              <a:buNone/>
            </a:pPr>
            <a:endParaRPr lang="en-GB" b="0" dirty="0">
              <a:highlight>
                <a:srgbClr val="FFFF00"/>
              </a:highlight>
            </a:endParaRPr>
          </a:p>
          <a:p>
            <a:pPr marL="0" lvl="0" indent="0">
              <a:buFont typeface="Arial" panose="020B0604020202020204" pitchFamily="34" charset="0"/>
              <a:buNone/>
            </a:pPr>
            <a:r>
              <a:rPr lang="en-GB" b="1" dirty="0">
                <a:highlight>
                  <a:srgbClr val="FFFF00"/>
                </a:highlight>
              </a:rPr>
              <a:t>AUDIENCE INTERACTION</a:t>
            </a:r>
          </a:p>
          <a:p>
            <a:pPr marL="0" lvl="0" indent="0">
              <a:buFont typeface="Arial" panose="020B0604020202020204" pitchFamily="34" charset="0"/>
              <a:buNone/>
            </a:pPr>
            <a:r>
              <a:rPr lang="en-GB" b="0" dirty="0">
                <a:highlight>
                  <a:srgbClr val="FFFF00"/>
                </a:highlight>
              </a:rPr>
              <a:t>If appropriate, encourage your audience to consider which of the benefits apply to them/their young people and what they look like in practice.</a:t>
            </a:r>
          </a:p>
        </p:txBody>
      </p:sp>
      <p:sp>
        <p:nvSpPr>
          <p:cNvPr id="4" name="Slide Number Placeholder 3"/>
          <p:cNvSpPr>
            <a:spLocks noGrp="1"/>
          </p:cNvSpPr>
          <p:nvPr>
            <p:ph type="sldNum" sz="quarter" idx="5"/>
          </p:nvPr>
        </p:nvSpPr>
        <p:spPr/>
        <p:txBody>
          <a:bodyPr/>
          <a:lstStyle/>
          <a:p>
            <a:fld id="{4501A0F1-6387-944A-8EDE-D156E59E7AFE}" type="slidenum">
              <a:rPr lang="en-US" smtClean="0"/>
              <a:t>9</a:t>
            </a:fld>
            <a:endParaRPr lang="en-US" dirty="0"/>
          </a:p>
        </p:txBody>
      </p:sp>
    </p:spTree>
    <p:extLst>
      <p:ext uri="{BB962C8B-B14F-4D97-AF65-F5344CB8AC3E}">
        <p14:creationId xmlns:p14="http://schemas.microsoft.com/office/powerpoint/2010/main" val="2047252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group of women smiling&#10;&#10;Description automatically generated">
            <a:extLst>
              <a:ext uri="{FF2B5EF4-FFF2-40B4-BE49-F238E27FC236}">
                <a16:creationId xmlns:a16="http://schemas.microsoft.com/office/drawing/2014/main" id="{9F1372BD-05F0-0855-E24F-DA209569EC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16120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black and blue rectangle with a black background&#10;&#10;Description automatically generated">
            <a:extLst>
              <a:ext uri="{FF2B5EF4-FFF2-40B4-BE49-F238E27FC236}">
                <a16:creationId xmlns:a16="http://schemas.microsoft.com/office/drawing/2014/main" id="{EA7F4DD0-55F5-1DBA-2FB2-E66F1367FF7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6695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pic>
        <p:nvPicPr>
          <p:cNvPr id="3" name="Picture 2" descr="A group of people posing for a photo&#10;&#10;Description automatically generated">
            <a:extLst>
              <a:ext uri="{FF2B5EF4-FFF2-40B4-BE49-F238E27FC236}">
                <a16:creationId xmlns:a16="http://schemas.microsoft.com/office/drawing/2014/main" id="{9F3DC27E-F622-1402-72DD-02F5D3BA0C6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9070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pic>
        <p:nvPicPr>
          <p:cNvPr id="4" name="Picture 3" descr="A person holding his hand up&#10;&#10;Description automatically generated">
            <a:extLst>
              <a:ext uri="{FF2B5EF4-FFF2-40B4-BE49-F238E27FC236}">
                <a16:creationId xmlns:a16="http://schemas.microsoft.com/office/drawing/2014/main" id="{C317E5BE-4EA2-4B32-471E-738EDBD8979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9395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6" name="Picture 5" descr="A blue rectangular box with white text&#10;&#10;Description automatically generated">
            <a:extLst>
              <a:ext uri="{FF2B5EF4-FFF2-40B4-BE49-F238E27FC236}">
                <a16:creationId xmlns:a16="http://schemas.microsoft.com/office/drawing/2014/main" id="{A53A28F0-0F82-E593-B081-3A721F67DA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5759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pic>
        <p:nvPicPr>
          <p:cNvPr id="6" name="Picture 5" descr="A screenshot of a computer screen&#10;&#10;Description automatically generated">
            <a:extLst>
              <a:ext uri="{FF2B5EF4-FFF2-40B4-BE49-F238E27FC236}">
                <a16:creationId xmlns:a16="http://schemas.microsoft.com/office/drawing/2014/main" id="{03FF3B2D-C703-B487-7994-9248D204A6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8801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6" name="Picture 5" descr="A black and blue rectangle with a black background&#10;&#10;Description automatically generated">
            <a:extLst>
              <a:ext uri="{FF2B5EF4-FFF2-40B4-BE49-F238E27FC236}">
                <a16:creationId xmlns:a16="http://schemas.microsoft.com/office/drawing/2014/main" id="{304BE197-CF12-0093-BA93-A31C64E1980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0372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pic>
        <p:nvPicPr>
          <p:cNvPr id="4" name="Picture 3" descr="A child with braces smiling&#10;&#10;Description automatically generated">
            <a:extLst>
              <a:ext uri="{FF2B5EF4-FFF2-40B4-BE49-F238E27FC236}">
                <a16:creationId xmlns:a16="http://schemas.microsoft.com/office/drawing/2014/main" id="{F253F098-7D37-3913-6C3F-7CD21E6CDEC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47102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31C67588-D2D2-8EAE-C982-C2E40D44ED9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5619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751356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63112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3" name="Picture 2" descr="A blue square with white lines&#10;&#10;Description automatically generated">
            <a:extLst>
              <a:ext uri="{FF2B5EF4-FFF2-40B4-BE49-F238E27FC236}">
                <a16:creationId xmlns:a16="http://schemas.microsoft.com/office/drawing/2014/main" id="{9D1191CF-6B35-3959-31B8-39107B1304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69045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667692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2092383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650529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405996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345277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376468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6091583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dirty="0"/>
          </a:p>
        </p:txBody>
      </p:sp>
    </p:spTree>
    <p:extLst>
      <p:ext uri="{BB962C8B-B14F-4D97-AF65-F5344CB8AC3E}">
        <p14:creationId xmlns:p14="http://schemas.microsoft.com/office/powerpoint/2010/main" val="186256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3" descr="A blue square with white dots&#10;&#10;Description automatically generated with medium confidence">
            <a:extLst>
              <a:ext uri="{FF2B5EF4-FFF2-40B4-BE49-F238E27FC236}">
                <a16:creationId xmlns:a16="http://schemas.microsoft.com/office/drawing/2014/main" id="{939C47AC-0D0C-1D50-0F30-A6DCF99DBFE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9848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3" name="Picture 2" descr="A black screen with a black background&#10;&#10;Description automatically generated">
            <a:extLst>
              <a:ext uri="{FF2B5EF4-FFF2-40B4-BE49-F238E27FC236}">
                <a16:creationId xmlns:a16="http://schemas.microsoft.com/office/drawing/2014/main" id="{EC41619C-D9C2-7D7E-FFAA-05BE0D2A1E1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851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4" name="Picture 3" descr="A black and blue rectangle with a black background&#10;&#10;Description automatically generated">
            <a:extLst>
              <a:ext uri="{FF2B5EF4-FFF2-40B4-BE49-F238E27FC236}">
                <a16:creationId xmlns:a16="http://schemas.microsoft.com/office/drawing/2014/main" id="{A5D62FFC-468E-ED15-5142-0AF1F38B8C3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9930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8" name="Picture 7" descr="A diagram of a company&#10;&#10;Description automatically generated with medium confidence">
            <a:extLst>
              <a:ext uri="{FF2B5EF4-FFF2-40B4-BE49-F238E27FC236}">
                <a16:creationId xmlns:a16="http://schemas.microsoft.com/office/drawing/2014/main" id="{7EDA628B-9579-55B3-546E-BEF7D89E80F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2198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6" name="Picture 5" descr="A blue and black background with white text&#10;&#10;Description automatically generated">
            <a:extLst>
              <a:ext uri="{FF2B5EF4-FFF2-40B4-BE49-F238E27FC236}">
                <a16:creationId xmlns:a16="http://schemas.microsoft.com/office/drawing/2014/main" id="{2322D0D0-B28D-E039-2BDB-219B302678C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3229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4CF69810-DD87-66CB-19B9-58F7E718843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3775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8" name="Picture 7" descr="A blue circle with white outline on it&#10;&#10;Description automatically generated">
            <a:extLst>
              <a:ext uri="{FF2B5EF4-FFF2-40B4-BE49-F238E27FC236}">
                <a16:creationId xmlns:a16="http://schemas.microsoft.com/office/drawing/2014/main" id="{F6A51EC5-A3BF-4AD4-9EE6-6A9C64C37CF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977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B17BD-68D3-514F-ABF1-840D43ACAF6F}" type="datetimeFigureOut">
              <a:rPr lang="en-US" smtClean="0"/>
              <a:t>8/13/2024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F06B1-8598-804A-8861-32FAC6A5F10B}" type="slidenum">
              <a:rPr lang="en-US" smtClean="0"/>
              <a:t>‹#›</a:t>
            </a:fld>
            <a:endParaRPr lang="en-US" dirty="0"/>
          </a:p>
        </p:txBody>
      </p:sp>
    </p:spTree>
    <p:extLst>
      <p:ext uri="{BB962C8B-B14F-4D97-AF65-F5344CB8AC3E}">
        <p14:creationId xmlns:p14="http://schemas.microsoft.com/office/powerpoint/2010/main" val="1183667066"/>
      </p:ext>
    </p:extLst>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3" r:id="rId11"/>
    <p:sldLayoutId id="2147483674" r:id="rId12"/>
    <p:sldLayoutId id="2147483669" r:id="rId13"/>
    <p:sldLayoutId id="2147483670" r:id="rId14"/>
    <p:sldLayoutId id="2147483671" r:id="rId15"/>
    <p:sldLayoutId id="2147483675" r:id="rId16"/>
    <p:sldLayoutId id="2147483672" r:id="rId17"/>
    <p:sldLayoutId id="2147483649" r:id="rId18"/>
    <p:sldLayoutId id="2147483650" r:id="rId19"/>
    <p:sldLayoutId id="2147483651" r:id="rId20"/>
    <p:sldLayoutId id="2147483652" r:id="rId21"/>
    <p:sldLayoutId id="2147483653" r:id="rId22"/>
    <p:sldLayoutId id="2147483654" r:id="rId23"/>
    <p:sldLayoutId id="2147483656" r:id="rId24"/>
    <p:sldLayoutId id="2147483657" r:id="rId25"/>
    <p:sldLayoutId id="2147483658" r:id="rId26"/>
    <p:sldLayoutId id="2147483659"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hsporttrust.org/news-insight/young-changemaker-awards"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video" Target="https://www.youtube.com/embed/P8pmQifdj3w?feature=oembed" TargetMode="Externa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B7E16BEB-0EEF-E683-670A-F6E00A5ABBA3}"/>
              </a:ext>
            </a:extLst>
          </p:cNvPr>
          <p:cNvSpPr txBox="1">
            <a:spLocks noChangeArrowheads="1"/>
          </p:cNvSpPr>
          <p:nvPr/>
        </p:nvSpPr>
        <p:spPr bwMode="auto">
          <a:xfrm>
            <a:off x="521332" y="5390800"/>
            <a:ext cx="10901363" cy="751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GB" sz="3200" b="1" dirty="0">
                <a:solidFill>
                  <a:schemeClr val="bg1"/>
                </a:solidFill>
                <a:latin typeface="Arial Black" panose="020B0604020202020204" pitchFamily="34" charset="0"/>
                <a:cs typeface="Arial Black" panose="020B0604020202020204" pitchFamily="34" charset="0"/>
              </a:rPr>
              <a:t>YOUTH VOICE</a:t>
            </a:r>
            <a:endParaRPr lang="en-GB" sz="3200" b="1" dirty="0">
              <a:solidFill>
                <a:schemeClr val="bg1"/>
              </a:solidFill>
              <a:cs typeface="Arial" charset="0"/>
            </a:endParaRPr>
          </a:p>
        </p:txBody>
      </p:sp>
      <p:sp>
        <p:nvSpPr>
          <p:cNvPr id="5" name="TextBox 7">
            <a:extLst>
              <a:ext uri="{FF2B5EF4-FFF2-40B4-BE49-F238E27FC236}">
                <a16:creationId xmlns:a16="http://schemas.microsoft.com/office/drawing/2014/main" id="{13D2A3D4-D276-88D5-E80C-1D9FDBF5F644}"/>
              </a:ext>
            </a:extLst>
          </p:cNvPr>
          <p:cNvSpPr txBox="1">
            <a:spLocks noChangeArrowheads="1"/>
          </p:cNvSpPr>
          <p:nvPr/>
        </p:nvSpPr>
        <p:spPr bwMode="auto">
          <a:xfrm>
            <a:off x="521332" y="5973470"/>
            <a:ext cx="10901363"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GB" b="1" dirty="0">
                <a:solidFill>
                  <a:schemeClr val="bg1"/>
                </a:solidFill>
                <a:cs typeface="Arial" charset="0"/>
              </a:rPr>
              <a:t>Working </a:t>
            </a:r>
            <a:r>
              <a:rPr lang="en-GB" b="1" i="1" dirty="0">
                <a:solidFill>
                  <a:schemeClr val="bg1"/>
                </a:solidFill>
                <a:cs typeface="Arial" charset="0"/>
              </a:rPr>
              <a:t>with</a:t>
            </a:r>
            <a:r>
              <a:rPr lang="en-GB" b="1" dirty="0">
                <a:solidFill>
                  <a:schemeClr val="bg1"/>
                </a:solidFill>
                <a:cs typeface="Arial" charset="0"/>
              </a:rPr>
              <a:t> young people to effect change</a:t>
            </a:r>
          </a:p>
        </p:txBody>
      </p:sp>
    </p:spTree>
    <p:extLst>
      <p:ext uri="{BB962C8B-B14F-4D97-AF65-F5344CB8AC3E}">
        <p14:creationId xmlns:p14="http://schemas.microsoft.com/office/powerpoint/2010/main" val="3308217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0FD16D-665D-73D6-FFDB-CCE8C107B285}"/>
              </a:ext>
            </a:extLst>
          </p:cNvPr>
          <p:cNvSpPr>
            <a:spLocks noGrp="1"/>
          </p:cNvSpPr>
          <p:nvPr>
            <p:ph sz="half" idx="4294967295"/>
          </p:nvPr>
        </p:nvSpPr>
        <p:spPr>
          <a:xfrm>
            <a:off x="681925" y="2248561"/>
            <a:ext cx="5929313" cy="3635786"/>
          </a:xfrm>
        </p:spPr>
        <p:txBody>
          <a:bodyPr>
            <a:normAutofit/>
          </a:bodyPr>
          <a:lstStyle/>
          <a:p>
            <a:pPr>
              <a:buClr>
                <a:srgbClr val="2CCCD3"/>
              </a:buClr>
            </a:pPr>
            <a:r>
              <a:rPr lang="en-US" sz="2400" dirty="0">
                <a:latin typeface="Arial" panose="020B0604020202020204" pitchFamily="34" charset="0"/>
                <a:cs typeface="Arial" panose="020B0604020202020204" pitchFamily="34" charset="0"/>
              </a:rPr>
              <a:t>Promotes empathy</a:t>
            </a:r>
          </a:p>
          <a:p>
            <a:pPr>
              <a:buClr>
                <a:srgbClr val="2CCCD3"/>
              </a:buClr>
            </a:pPr>
            <a:r>
              <a:rPr lang="en-US" sz="2400" dirty="0">
                <a:latin typeface="Arial" panose="020B0604020202020204" pitchFamily="34" charset="0"/>
                <a:cs typeface="Arial" panose="020B0604020202020204" pitchFamily="34" charset="0"/>
              </a:rPr>
              <a:t>Identifies barriers</a:t>
            </a:r>
          </a:p>
          <a:p>
            <a:pPr>
              <a:buClr>
                <a:srgbClr val="2CCCD3"/>
              </a:buClr>
            </a:pPr>
            <a:r>
              <a:rPr lang="en-US" sz="2400" dirty="0">
                <a:latin typeface="Arial" panose="020B0604020202020204" pitchFamily="34" charset="0"/>
                <a:cs typeface="Arial" panose="020B0604020202020204" pitchFamily="34" charset="0"/>
              </a:rPr>
              <a:t>Suggests solutions</a:t>
            </a:r>
          </a:p>
          <a:p>
            <a:pPr>
              <a:buClr>
                <a:srgbClr val="2CCCD3"/>
              </a:buClr>
            </a:pPr>
            <a:r>
              <a:rPr lang="en-US" sz="2400" dirty="0">
                <a:latin typeface="Arial" panose="020B0604020202020204" pitchFamily="34" charset="0"/>
                <a:cs typeface="Arial" panose="020B0604020202020204" pitchFamily="34" charset="0"/>
              </a:rPr>
              <a:t>Supports inclusion</a:t>
            </a:r>
          </a:p>
          <a:p>
            <a:pPr>
              <a:buClr>
                <a:srgbClr val="2CCCD3"/>
              </a:buClr>
            </a:pPr>
            <a:r>
              <a:rPr lang="en-US" sz="2400" dirty="0">
                <a:latin typeface="Arial" panose="020B0604020202020204" pitchFamily="34" charset="0"/>
                <a:cs typeface="Arial" panose="020B0604020202020204" pitchFamily="34" charset="0"/>
              </a:rPr>
              <a:t>Creates positive role models</a:t>
            </a:r>
          </a:p>
          <a:p>
            <a:pPr>
              <a:buClr>
                <a:srgbClr val="2CCCD3"/>
              </a:buClr>
            </a:pPr>
            <a:r>
              <a:rPr lang="en-US" sz="2400" dirty="0">
                <a:latin typeface="Arial" panose="020B0604020202020204" pitchFamily="34" charset="0"/>
                <a:cs typeface="Arial" panose="020B0604020202020204" pitchFamily="34" charset="0"/>
              </a:rPr>
              <a:t>Develops allies</a:t>
            </a:r>
          </a:p>
          <a:p>
            <a:pPr>
              <a:buClr>
                <a:srgbClr val="2CCCD3"/>
              </a:buClr>
            </a:pPr>
            <a:r>
              <a:rPr lang="en-US" sz="2400" dirty="0">
                <a:latin typeface="Arial" panose="020B0604020202020204" pitchFamily="34" charset="0"/>
                <a:cs typeface="Arial" panose="020B0604020202020204" pitchFamily="34" charset="0"/>
              </a:rPr>
              <a:t>Improves representation/ diversity</a:t>
            </a:r>
          </a:p>
          <a:p>
            <a:pPr>
              <a:buClr>
                <a:srgbClr val="2CCCD3"/>
              </a:buClr>
            </a:pPr>
            <a:r>
              <a:rPr lang="en-US" sz="2400" dirty="0">
                <a:latin typeface="Arial" panose="020B0604020202020204" pitchFamily="34" charset="0"/>
                <a:cs typeface="Arial" panose="020B0604020202020204" pitchFamily="34" charset="0"/>
              </a:rPr>
              <a:t>Contributes to equality </a:t>
            </a:r>
          </a:p>
        </p:txBody>
      </p:sp>
      <p:sp>
        <p:nvSpPr>
          <p:cNvPr id="2" name="Title 4">
            <a:extLst>
              <a:ext uri="{FF2B5EF4-FFF2-40B4-BE49-F238E27FC236}">
                <a16:creationId xmlns:a16="http://schemas.microsoft.com/office/drawing/2014/main" id="{6A99D6DF-8789-4C66-434E-047F6214159E}"/>
              </a:ext>
            </a:extLst>
          </p:cNvPr>
          <p:cNvSpPr txBox="1">
            <a:spLocks/>
          </p:cNvSpPr>
          <p:nvPr/>
        </p:nvSpPr>
        <p:spPr>
          <a:xfrm>
            <a:off x="681925" y="567624"/>
            <a:ext cx="5698997" cy="849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Youth Voice helps to redress inequalities</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639CE4F6-98D2-45F3-6AC0-DFED13CCF2D3}"/>
              </a:ext>
            </a:extLst>
          </p:cNvPr>
          <p:cNvCxnSpPr/>
          <p:nvPr/>
        </p:nvCxnSpPr>
        <p:spPr>
          <a:xfrm>
            <a:off x="774913" y="1831959"/>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7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A85BDF4D-0B60-3F45-88C3-0F3C02298D1D}"/>
              </a:ext>
            </a:extLst>
          </p:cNvPr>
          <p:cNvSpPr txBox="1">
            <a:spLocks noChangeArrowheads="1"/>
          </p:cNvSpPr>
          <p:nvPr/>
        </p:nvSpPr>
        <p:spPr bwMode="auto">
          <a:xfrm>
            <a:off x="357056" y="2967335"/>
            <a:ext cx="11477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1E22AA"/>
                </a:solidFill>
                <a:cs typeface="Arial" charset="0"/>
                <a:hlinkClick r:id="rId3">
                  <a:extLst>
                    <a:ext uri="{A12FA001-AC4F-418D-AE19-62706E023703}">
                      <ahyp:hlinkClr xmlns:ahyp="http://schemas.microsoft.com/office/drawing/2018/hyperlinkcolor" val="tx"/>
                    </a:ext>
                  </a:extLst>
                </a:hlinkClick>
              </a:rPr>
              <a:t>https://www.youthsporttrust.org/news-insight/young-changemaker-awards</a:t>
            </a:r>
            <a:r>
              <a:rPr lang="en-US" dirty="0">
                <a:solidFill>
                  <a:srgbClr val="1E22AA"/>
                </a:solidFill>
                <a:cs typeface="Arial" charset="0"/>
              </a:rPr>
              <a:t> </a:t>
            </a:r>
          </a:p>
        </p:txBody>
      </p:sp>
    </p:spTree>
    <p:extLst>
      <p:ext uri="{BB962C8B-B14F-4D97-AF65-F5344CB8AC3E}">
        <p14:creationId xmlns:p14="http://schemas.microsoft.com/office/powerpoint/2010/main" val="223534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0FD16D-665D-73D6-FFDB-CCE8C107B285}"/>
              </a:ext>
            </a:extLst>
          </p:cNvPr>
          <p:cNvSpPr>
            <a:spLocks noGrp="1"/>
          </p:cNvSpPr>
          <p:nvPr>
            <p:ph idx="4294967295"/>
          </p:nvPr>
        </p:nvSpPr>
        <p:spPr>
          <a:xfrm>
            <a:off x="616226" y="2266711"/>
            <a:ext cx="5897779" cy="3557620"/>
          </a:xfrm>
        </p:spPr>
        <p:txBody>
          <a:bodyPr>
            <a:normAutofit/>
          </a:bodyPr>
          <a:lstStyle/>
          <a:p>
            <a:pPr marL="0" indent="0">
              <a:lnSpc>
                <a:spcPct val="100000"/>
              </a:lnSpc>
              <a:buNone/>
            </a:pPr>
            <a:r>
              <a:rPr lang="en-US" sz="2600" b="1" dirty="0">
                <a:solidFill>
                  <a:srgbClr val="2CCCD3"/>
                </a:solidFill>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Doing something is better than doing nothing. You have to start somewhere, then get better. The most important thing is to dip your toes in: you try and, crucially, you learn. You ask children what worked and what didn’t, and you try to get better.</a:t>
            </a:r>
            <a:r>
              <a:rPr lang="en-US" sz="2600" b="1" dirty="0">
                <a:solidFill>
                  <a:srgbClr val="2CCCD3"/>
                </a:solidFill>
                <a:latin typeface="Arial" panose="020B0604020202020204" pitchFamily="34" charset="0"/>
                <a:cs typeface="Arial" panose="020B0604020202020204" pitchFamily="34" charset="0"/>
              </a:rPr>
              <a:t>”</a:t>
            </a:r>
            <a:r>
              <a:rPr lang="en-US" sz="2600" dirty="0">
                <a:latin typeface="Arial" panose="020B0604020202020204" pitchFamily="34" charset="0"/>
                <a:cs typeface="Arial" panose="020B0604020202020204" pitchFamily="34" charset="0"/>
              </a:rPr>
              <a:t> </a:t>
            </a:r>
          </a:p>
          <a:p>
            <a:pPr marL="0" indent="0">
              <a:lnSpc>
                <a:spcPct val="150000"/>
              </a:lnSpc>
              <a:buNone/>
            </a:pPr>
            <a:r>
              <a:rPr lang="en-US" sz="2400" b="1" i="1" dirty="0">
                <a:solidFill>
                  <a:srgbClr val="1E22AA"/>
                </a:solidFill>
                <a:latin typeface="Arial" panose="020B0604020202020204" pitchFamily="34" charset="0"/>
                <a:cs typeface="Arial" panose="020B0604020202020204" pitchFamily="34" charset="0"/>
              </a:rPr>
              <a:t>Professor Laura Lundy</a:t>
            </a:r>
            <a:endParaRPr lang="en-US" sz="2000" b="1" i="1" dirty="0">
              <a:solidFill>
                <a:srgbClr val="1E22AA"/>
              </a:solidFill>
              <a:latin typeface="Arial" panose="020B0604020202020204" pitchFamily="34" charset="0"/>
              <a:cs typeface="Arial" panose="020B0604020202020204" pitchFamily="34" charset="0"/>
            </a:endParaRPr>
          </a:p>
        </p:txBody>
      </p:sp>
      <p:sp>
        <p:nvSpPr>
          <p:cNvPr id="2" name="Title 4">
            <a:extLst>
              <a:ext uri="{FF2B5EF4-FFF2-40B4-BE49-F238E27FC236}">
                <a16:creationId xmlns:a16="http://schemas.microsoft.com/office/drawing/2014/main" id="{D039DB07-8299-3070-BB31-D078EF724708}"/>
              </a:ext>
            </a:extLst>
          </p:cNvPr>
          <p:cNvSpPr txBox="1">
            <a:spLocks/>
          </p:cNvSpPr>
          <p:nvPr/>
        </p:nvSpPr>
        <p:spPr>
          <a:xfrm>
            <a:off x="681925" y="567624"/>
            <a:ext cx="5897779" cy="8496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How do we implement Youth Voice?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6" name="Straight Connector 5">
            <a:extLst>
              <a:ext uri="{FF2B5EF4-FFF2-40B4-BE49-F238E27FC236}">
                <a16:creationId xmlns:a16="http://schemas.microsoft.com/office/drawing/2014/main" id="{5BBD1998-327A-6F81-A347-692B46BC4C12}"/>
              </a:ext>
            </a:extLst>
          </p:cNvPr>
          <p:cNvCxnSpPr/>
          <p:nvPr/>
        </p:nvCxnSpPr>
        <p:spPr>
          <a:xfrm>
            <a:off x="774913" y="1831959"/>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094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D80AEBC1-59D3-64ED-6DB6-F6FEADF2A4ED}"/>
              </a:ext>
            </a:extLst>
          </p:cNvPr>
          <p:cNvSpPr txBox="1">
            <a:spLocks/>
          </p:cNvSpPr>
          <p:nvPr/>
        </p:nvSpPr>
        <p:spPr>
          <a:xfrm>
            <a:off x="681925" y="567625"/>
            <a:ext cx="824341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Lundy Model for Youth Voice</a:t>
            </a:r>
            <a:endParaRPr lang="en-GB" sz="3600" b="1" dirty="0">
              <a:solidFill>
                <a:srgbClr val="1E22AA"/>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92356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9505360D-4481-E581-F0A7-8CE51AD13AEB}"/>
              </a:ext>
            </a:extLst>
          </p:cNvPr>
          <p:cNvSpPr txBox="1">
            <a:spLocks/>
          </p:cNvSpPr>
          <p:nvPr/>
        </p:nvSpPr>
        <p:spPr>
          <a:xfrm>
            <a:off x="681924" y="567624"/>
            <a:ext cx="9274875" cy="575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Examples – Lundy Model in practice</a:t>
            </a:r>
            <a:endParaRPr lang="en-GB" sz="3600" b="1" dirty="0">
              <a:solidFill>
                <a:srgbClr val="1E22AA"/>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095665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9EEB07-5579-08EB-3516-37A8F9B708E3}"/>
              </a:ext>
            </a:extLst>
          </p:cNvPr>
          <p:cNvSpPr>
            <a:spLocks noGrp="1"/>
          </p:cNvSpPr>
          <p:nvPr>
            <p:ph idx="4294967295"/>
          </p:nvPr>
        </p:nvSpPr>
        <p:spPr>
          <a:xfrm>
            <a:off x="673769" y="1634791"/>
            <a:ext cx="10515600" cy="4457700"/>
          </a:xfrm>
        </p:spPr>
        <p:txBody>
          <a:bodyPr>
            <a:normAutofit lnSpcReduction="10000"/>
          </a:bodyPr>
          <a:lstStyle/>
          <a:p>
            <a:pPr>
              <a:buClr>
                <a:srgbClr val="2CCCD3"/>
              </a:buClr>
            </a:pPr>
            <a:r>
              <a:rPr lang="en-GB" b="1" dirty="0">
                <a:solidFill>
                  <a:srgbClr val="1E22AA"/>
                </a:solidFill>
                <a:latin typeface="Arial" panose="020B0604020202020204" pitchFamily="34" charset="0"/>
                <a:cs typeface="Arial" panose="020B0604020202020204" pitchFamily="34" charset="0"/>
              </a:rPr>
              <a:t>Universal</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“nothing about us without us”</a:t>
            </a:r>
            <a:endParaRPr lang="en-GB" sz="3200" dirty="0">
              <a:latin typeface="Arial" panose="020B0604020202020204" pitchFamily="34" charset="0"/>
              <a:cs typeface="Arial" panose="020B0604020202020204" pitchFamily="34" charset="0"/>
            </a:endParaRPr>
          </a:p>
          <a:p>
            <a:pPr>
              <a:buClr>
                <a:srgbClr val="2CCCD3"/>
              </a:buClr>
            </a:pPr>
            <a:r>
              <a:rPr lang="en-GB" b="1" dirty="0">
                <a:solidFill>
                  <a:srgbClr val="1E22AA"/>
                </a:solidFill>
                <a:latin typeface="Arial" panose="020B0604020202020204" pitchFamily="34" charset="0"/>
                <a:cs typeface="Arial" panose="020B0604020202020204" pitchFamily="34" charset="0"/>
              </a:rPr>
              <a:t>Representative</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involves diverse young people</a:t>
            </a:r>
            <a:endParaRPr lang="en-GB" sz="3200" dirty="0">
              <a:latin typeface="Arial" panose="020B0604020202020204" pitchFamily="34" charset="0"/>
              <a:cs typeface="Arial" panose="020B0604020202020204" pitchFamily="34" charset="0"/>
            </a:endParaRPr>
          </a:p>
          <a:p>
            <a:pPr>
              <a:buClr>
                <a:srgbClr val="2CCCD3"/>
              </a:buClr>
            </a:pPr>
            <a:r>
              <a:rPr lang="en-GB" b="1" dirty="0">
                <a:solidFill>
                  <a:srgbClr val="1E22AA"/>
                </a:solidFill>
                <a:latin typeface="Arial" panose="020B0604020202020204" pitchFamily="34" charset="0"/>
                <a:cs typeface="Arial" panose="020B0604020202020204" pitchFamily="34" charset="0"/>
              </a:rPr>
              <a:t>Inclusive</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adapted to suit the young people</a:t>
            </a:r>
            <a:endParaRPr lang="en-GB" sz="3200" dirty="0">
              <a:latin typeface="Arial" panose="020B0604020202020204" pitchFamily="34" charset="0"/>
              <a:cs typeface="Arial" panose="020B0604020202020204" pitchFamily="34" charset="0"/>
            </a:endParaRPr>
          </a:p>
          <a:p>
            <a:pPr>
              <a:buClr>
                <a:srgbClr val="2CCCD3"/>
              </a:buClr>
            </a:pPr>
            <a:r>
              <a:rPr lang="en-GB" b="1" dirty="0">
                <a:solidFill>
                  <a:srgbClr val="1E22AA"/>
                </a:solidFill>
                <a:latin typeface="Arial" panose="020B0604020202020204" pitchFamily="34" charset="0"/>
                <a:cs typeface="Arial" panose="020B0604020202020204" pitchFamily="34" charset="0"/>
              </a:rPr>
              <a:t>Safe</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welcoming, respectful, non-judgemental </a:t>
            </a:r>
            <a:endParaRPr lang="en-GB" sz="3200" dirty="0">
              <a:latin typeface="Arial" panose="020B0604020202020204" pitchFamily="34" charset="0"/>
              <a:cs typeface="Arial" panose="020B0604020202020204" pitchFamily="34" charset="0"/>
            </a:endParaRPr>
          </a:p>
          <a:p>
            <a:pPr>
              <a:buClr>
                <a:srgbClr val="2CCCD3"/>
              </a:buClr>
            </a:pPr>
            <a:r>
              <a:rPr lang="en-GB" b="1" dirty="0">
                <a:solidFill>
                  <a:srgbClr val="1E22AA"/>
                </a:solidFill>
                <a:latin typeface="Arial" panose="020B0604020202020204" pitchFamily="34" charset="0"/>
                <a:cs typeface="Arial" panose="020B0604020202020204" pitchFamily="34" charset="0"/>
              </a:rPr>
              <a:t>Connecting</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creates a sense of belonging </a:t>
            </a:r>
          </a:p>
          <a:p>
            <a:pPr>
              <a:buClr>
                <a:srgbClr val="2CCCD3"/>
              </a:buClr>
            </a:pPr>
            <a:r>
              <a:rPr lang="en-GB" b="1" dirty="0">
                <a:solidFill>
                  <a:srgbClr val="1E22AA"/>
                </a:solidFill>
                <a:latin typeface="Arial" panose="020B0604020202020204" pitchFamily="34" charset="0"/>
                <a:cs typeface="Arial" panose="020B0604020202020204" pitchFamily="34" charset="0"/>
              </a:rPr>
              <a:t>Empowering</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helps young people to grow and gain greater autonomy</a:t>
            </a:r>
            <a:endParaRPr lang="en-GB" sz="3200" dirty="0">
              <a:latin typeface="Arial" panose="020B0604020202020204" pitchFamily="34" charset="0"/>
              <a:cs typeface="Arial" panose="020B0604020202020204" pitchFamily="34" charset="0"/>
            </a:endParaRPr>
          </a:p>
          <a:p>
            <a:pPr>
              <a:buClr>
                <a:srgbClr val="2CCCD3"/>
              </a:buClr>
            </a:pPr>
            <a:r>
              <a:rPr lang="en-GB" b="1" dirty="0">
                <a:solidFill>
                  <a:srgbClr val="1E22AA"/>
                </a:solidFill>
                <a:latin typeface="Arial" panose="020B0604020202020204" pitchFamily="34" charset="0"/>
                <a:cs typeface="Arial" panose="020B0604020202020204" pitchFamily="34" charset="0"/>
              </a:rPr>
              <a:t>Valued</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leads to change; has an impact</a:t>
            </a:r>
          </a:p>
          <a:p>
            <a:pPr>
              <a:buClr>
                <a:srgbClr val="2CCCD3"/>
              </a:buClr>
            </a:pPr>
            <a:r>
              <a:rPr lang="en-GB" b="1" dirty="0">
                <a:solidFill>
                  <a:srgbClr val="1E22AA"/>
                </a:solidFill>
                <a:latin typeface="Arial" panose="020B0604020202020204" pitchFamily="34" charset="0"/>
                <a:cs typeface="Arial" panose="020B0604020202020204" pitchFamily="34" charset="0"/>
              </a:rPr>
              <a:t>Aspirational</a:t>
            </a:r>
            <a:r>
              <a:rPr lang="en-GB" sz="3200" dirty="0">
                <a:solidFill>
                  <a:srgbClr val="1E22AA"/>
                </a:solidFill>
                <a:latin typeface="Arial" panose="020B0604020202020204" pitchFamily="34" charset="0"/>
                <a:cs typeface="Arial" panose="020B0604020202020204" pitchFamily="34" charset="0"/>
              </a:rPr>
              <a:t> </a:t>
            </a:r>
            <a:r>
              <a:rPr lang="en-GB" sz="2400" dirty="0">
                <a:solidFill>
                  <a:srgbClr val="1E22AA"/>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continues to evolve through trial and improvement</a:t>
            </a:r>
            <a:endParaRPr lang="en-GB" sz="32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B0E7606C-7807-7C71-9747-EB6696BF4ACA}"/>
              </a:ext>
            </a:extLst>
          </p:cNvPr>
          <p:cNvSpPr txBox="1">
            <a:spLocks/>
          </p:cNvSpPr>
          <p:nvPr/>
        </p:nvSpPr>
        <p:spPr>
          <a:xfrm>
            <a:off x="681925" y="567625"/>
            <a:ext cx="824341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Meaningful Youth Voice is…</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7AC892B8-6D75-FEC0-694F-2B9130E4C158}"/>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118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377199F-92A7-09E6-CC44-0739826AF2AA}"/>
              </a:ext>
            </a:extLst>
          </p:cNvPr>
          <p:cNvGraphicFramePr/>
          <p:nvPr>
            <p:extLst>
              <p:ext uri="{D42A27DB-BD31-4B8C-83A1-F6EECF244321}">
                <p14:modId xmlns:p14="http://schemas.microsoft.com/office/powerpoint/2010/main" val="2183295515"/>
              </p:ext>
            </p:extLst>
          </p:nvPr>
        </p:nvGraphicFramePr>
        <p:xfrm>
          <a:off x="747498" y="1477743"/>
          <a:ext cx="10926263"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4">
            <a:extLst>
              <a:ext uri="{FF2B5EF4-FFF2-40B4-BE49-F238E27FC236}">
                <a16:creationId xmlns:a16="http://schemas.microsoft.com/office/drawing/2014/main" id="{274A221C-BA57-289D-02C4-799547939B80}"/>
              </a:ext>
            </a:extLst>
          </p:cNvPr>
          <p:cNvSpPr txBox="1">
            <a:spLocks/>
          </p:cNvSpPr>
          <p:nvPr/>
        </p:nvSpPr>
        <p:spPr>
          <a:xfrm>
            <a:off x="681924" y="567625"/>
            <a:ext cx="12376349"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Areas for development</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6990BEC1-42B3-1DCE-2046-A2D7CA9E618F}"/>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
        <p:nvSpPr>
          <p:cNvPr id="6" name="Title 6">
            <a:extLst>
              <a:ext uri="{FF2B5EF4-FFF2-40B4-BE49-F238E27FC236}">
                <a16:creationId xmlns:a16="http://schemas.microsoft.com/office/drawing/2014/main" id="{B5767F6F-B8F3-B404-84E4-D30AB37372B8}"/>
              </a:ext>
            </a:extLst>
          </p:cNvPr>
          <p:cNvSpPr txBox="1">
            <a:spLocks/>
          </p:cNvSpPr>
          <p:nvPr/>
        </p:nvSpPr>
        <p:spPr>
          <a:xfrm>
            <a:off x="678213" y="1660552"/>
            <a:ext cx="11453813" cy="35057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Which will you prioritise?</a:t>
            </a:r>
            <a:endParaRPr lang="en-GB" sz="2000" b="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6700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3C554D7-7FDC-0BBA-C51D-7276FABD72ED}"/>
              </a:ext>
            </a:extLst>
          </p:cNvPr>
          <p:cNvSpPr>
            <a:spLocks noGrp="1"/>
          </p:cNvSpPr>
          <p:nvPr>
            <p:ph idx="4294967295"/>
          </p:nvPr>
        </p:nvSpPr>
        <p:spPr>
          <a:xfrm>
            <a:off x="775895" y="1935849"/>
            <a:ext cx="4519613" cy="1785920"/>
          </a:xfrm>
        </p:spPr>
        <p:txBody>
          <a:bodyPr>
            <a:normAutofit/>
          </a:bodyPr>
          <a:lstStyle/>
          <a:p>
            <a:pPr>
              <a:buClr>
                <a:srgbClr val="2CCCD3"/>
              </a:buClr>
            </a:pPr>
            <a:r>
              <a:rPr lang="en-GB" sz="2400" dirty="0">
                <a:latin typeface="Arial" panose="020B0604020202020204" pitchFamily="34" charset="0"/>
                <a:cs typeface="Arial" panose="020B0604020202020204" pitchFamily="34" charset="0"/>
              </a:rPr>
              <a:t>Add local plans/ actions</a:t>
            </a:r>
          </a:p>
          <a:p>
            <a:pPr>
              <a:buClr>
                <a:srgbClr val="2CCCD3"/>
              </a:buClr>
            </a:pPr>
            <a:r>
              <a:rPr lang="en-GB" sz="2400" dirty="0">
                <a:latin typeface="Arial" panose="020B0604020202020204" pitchFamily="34" charset="0"/>
                <a:cs typeface="Arial" panose="020B0604020202020204" pitchFamily="34" charset="0"/>
              </a:rPr>
              <a:t>Add local support details</a:t>
            </a:r>
          </a:p>
          <a:p>
            <a:pPr>
              <a:buClr>
                <a:srgbClr val="2CCCD3"/>
              </a:buClr>
            </a:pPr>
            <a:r>
              <a:rPr lang="en-GB" sz="2400" dirty="0">
                <a:latin typeface="Arial" panose="020B0604020202020204" pitchFamily="34" charset="0"/>
                <a:cs typeface="Arial" panose="020B0604020202020204" pitchFamily="34" charset="0"/>
              </a:rPr>
              <a:t>Get support from Youth Sport Trust Youth Voice Toolkit:</a:t>
            </a:r>
            <a:endParaRPr lang="en-GB" sz="2000" dirty="0">
              <a:latin typeface="Arial" panose="020B0604020202020204" pitchFamily="34" charset="0"/>
              <a:cs typeface="Arial" panose="020B0604020202020204" pitchFamily="34" charset="0"/>
            </a:endParaRPr>
          </a:p>
          <a:p>
            <a:pPr lvl="1">
              <a:buClr>
                <a:srgbClr val="2CCCD3"/>
              </a:buClr>
            </a:pPr>
            <a:endParaRPr lang="en-GB" dirty="0"/>
          </a:p>
          <a:p>
            <a:pPr>
              <a:buClr>
                <a:srgbClr val="2CCCD3"/>
              </a:buClr>
            </a:pPr>
            <a:endParaRPr lang="en-GB" dirty="0"/>
          </a:p>
          <a:p>
            <a:pPr>
              <a:buClr>
                <a:srgbClr val="2CCCD3"/>
              </a:buClr>
            </a:pPr>
            <a:endParaRPr lang="en-GB" dirty="0"/>
          </a:p>
          <a:p>
            <a:pPr>
              <a:buClr>
                <a:srgbClr val="2CCCD3"/>
              </a:buClr>
            </a:pPr>
            <a:endParaRPr lang="en-GB" dirty="0"/>
          </a:p>
          <a:p>
            <a:pPr>
              <a:buClr>
                <a:srgbClr val="2CCCD3"/>
              </a:buClr>
            </a:pPr>
            <a:endParaRPr lang="en-GB" dirty="0"/>
          </a:p>
          <a:p>
            <a:pPr marL="0" indent="0">
              <a:buClr>
                <a:srgbClr val="2CCCD3"/>
              </a:buClr>
              <a:buNone/>
            </a:pPr>
            <a:endParaRPr lang="en-GB" dirty="0"/>
          </a:p>
        </p:txBody>
      </p:sp>
      <p:pic>
        <p:nvPicPr>
          <p:cNvPr id="2" name="Picture 1">
            <a:extLst>
              <a:ext uri="{FF2B5EF4-FFF2-40B4-BE49-F238E27FC236}">
                <a16:creationId xmlns:a16="http://schemas.microsoft.com/office/drawing/2014/main" id="{94871E4C-759F-A163-BEA6-4857A2B2F95C}"/>
              </a:ext>
            </a:extLst>
          </p:cNvPr>
          <p:cNvPicPr>
            <a:picLocks noChangeAspect="1"/>
          </p:cNvPicPr>
          <p:nvPr/>
        </p:nvPicPr>
        <p:blipFill>
          <a:blip r:embed="rId3"/>
          <a:stretch>
            <a:fillRect/>
          </a:stretch>
        </p:blipFill>
        <p:spPr>
          <a:xfrm>
            <a:off x="1037796" y="3898231"/>
            <a:ext cx="2046032" cy="2068111"/>
          </a:xfrm>
          <a:prstGeom prst="rect">
            <a:avLst/>
          </a:prstGeom>
        </p:spPr>
      </p:pic>
      <p:sp>
        <p:nvSpPr>
          <p:cNvPr id="3" name="Title 4">
            <a:extLst>
              <a:ext uri="{FF2B5EF4-FFF2-40B4-BE49-F238E27FC236}">
                <a16:creationId xmlns:a16="http://schemas.microsoft.com/office/drawing/2014/main" id="{E50ECA53-6B3B-DD79-0109-9B8F82F1BA02}"/>
              </a:ext>
            </a:extLst>
          </p:cNvPr>
          <p:cNvSpPr txBox="1">
            <a:spLocks/>
          </p:cNvSpPr>
          <p:nvPr/>
        </p:nvSpPr>
        <p:spPr>
          <a:xfrm>
            <a:off x="681925" y="567625"/>
            <a:ext cx="824341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Next steps</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8" name="Straight Connector 7">
            <a:extLst>
              <a:ext uri="{FF2B5EF4-FFF2-40B4-BE49-F238E27FC236}">
                <a16:creationId xmlns:a16="http://schemas.microsoft.com/office/drawing/2014/main" id="{8C65C898-191D-331B-7361-DA2FB87B2C78}"/>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5693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3C554D7-7FDC-0BBA-C51D-7276FABD72ED}"/>
              </a:ext>
            </a:extLst>
          </p:cNvPr>
          <p:cNvSpPr>
            <a:spLocks noGrp="1"/>
          </p:cNvSpPr>
          <p:nvPr>
            <p:ph sz="half" idx="4294967295"/>
          </p:nvPr>
        </p:nvSpPr>
        <p:spPr>
          <a:xfrm>
            <a:off x="689811" y="1944753"/>
            <a:ext cx="5538788" cy="4351338"/>
          </a:xfrm>
        </p:spPr>
        <p:txBody>
          <a:bodyPr>
            <a:normAutofit fontScale="85000" lnSpcReduction="10000"/>
          </a:bodyPr>
          <a:lstStyle/>
          <a:p>
            <a:pPr marL="0" indent="0">
              <a:lnSpc>
                <a:spcPct val="150000"/>
              </a:lnSpc>
              <a:spcAft>
                <a:spcPts val="1200"/>
              </a:spcAft>
              <a:buNone/>
            </a:pPr>
            <a:r>
              <a:rPr lang="en-GB" b="1" dirty="0">
                <a:solidFill>
                  <a:srgbClr val="2CCCD3"/>
                </a:solidFill>
                <a:latin typeface="Arial" panose="020B0604020202020204" pitchFamily="34" charset="0"/>
                <a:cs typeface="Arial" panose="020B0604020202020204" pitchFamily="34" charset="0"/>
              </a:rPr>
              <a:t>“</a:t>
            </a:r>
            <a:r>
              <a:rPr lang="en-GB" dirty="0">
                <a:latin typeface="Arial" panose="020B0604020202020204" pitchFamily="34" charset="0"/>
                <a:cs typeface="Arial" panose="020B0604020202020204" pitchFamily="34" charset="0"/>
              </a:rPr>
              <a:t>Seeing the effects of Youth Voice is really powerful. Seeing small changes lead to bigger things and influencing different people not only makes Youth Voice meaningful to me but makes it meaningful to the people who provide those opportunities too.</a:t>
            </a:r>
            <a:r>
              <a:rPr lang="en-GB" b="1" dirty="0">
                <a:solidFill>
                  <a:srgbClr val="2CCCD3"/>
                </a:solidFill>
                <a:latin typeface="Arial" panose="020B0604020202020204" pitchFamily="34" charset="0"/>
                <a:cs typeface="Arial" panose="020B0604020202020204" pitchFamily="34" charset="0"/>
              </a:rPr>
              <a:t>”</a:t>
            </a:r>
          </a:p>
          <a:p>
            <a:endParaRPr lang="en-GB" dirty="0"/>
          </a:p>
          <a:p>
            <a:endParaRPr lang="en-GB" dirty="0"/>
          </a:p>
          <a:p>
            <a:endParaRPr lang="en-GB" dirty="0"/>
          </a:p>
          <a:p>
            <a:endParaRPr lang="en-GB" dirty="0"/>
          </a:p>
          <a:p>
            <a:endParaRPr lang="en-GB" dirty="0"/>
          </a:p>
          <a:p>
            <a:pPr marL="0" indent="0">
              <a:buNone/>
            </a:pPr>
            <a:endParaRPr lang="en-GB" dirty="0"/>
          </a:p>
        </p:txBody>
      </p:sp>
      <p:sp>
        <p:nvSpPr>
          <p:cNvPr id="2" name="Title 4">
            <a:extLst>
              <a:ext uri="{FF2B5EF4-FFF2-40B4-BE49-F238E27FC236}">
                <a16:creationId xmlns:a16="http://schemas.microsoft.com/office/drawing/2014/main" id="{59DD1497-10DF-33EE-E3AB-CE62E0C4C490}"/>
              </a:ext>
            </a:extLst>
          </p:cNvPr>
          <p:cNvSpPr txBox="1">
            <a:spLocks/>
          </p:cNvSpPr>
          <p:nvPr/>
        </p:nvSpPr>
        <p:spPr>
          <a:xfrm>
            <a:off x="681925" y="567625"/>
            <a:ext cx="824341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Young people say…</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3" name="Straight Connector 2">
            <a:extLst>
              <a:ext uri="{FF2B5EF4-FFF2-40B4-BE49-F238E27FC236}">
                <a16:creationId xmlns:a16="http://schemas.microsoft.com/office/drawing/2014/main" id="{55526353-9C0F-36BD-0E97-F4528E86ACB3}"/>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820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05A5DA0B-D4D8-63BB-B149-3BB85E39DB02}"/>
              </a:ext>
            </a:extLst>
          </p:cNvPr>
          <p:cNvSpPr txBox="1">
            <a:spLocks noChangeArrowheads="1"/>
          </p:cNvSpPr>
          <p:nvPr/>
        </p:nvSpPr>
        <p:spPr bwMode="auto">
          <a:xfrm>
            <a:off x="298476" y="2613392"/>
            <a:ext cx="10901363"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6000" b="1" dirty="0">
                <a:solidFill>
                  <a:schemeClr val="bg1"/>
                </a:solidFill>
                <a:cs typeface="Arial" charset="0"/>
              </a:rPr>
              <a:t>Section title</a:t>
            </a:r>
          </a:p>
          <a:p>
            <a:pPr eaLnBrk="1" hangingPunct="1"/>
            <a:r>
              <a:rPr lang="en-GB" sz="4000" dirty="0">
                <a:solidFill>
                  <a:schemeClr val="bg1"/>
                </a:solidFill>
                <a:cs typeface="Arial" charset="0"/>
              </a:rPr>
              <a:t>Subheading</a:t>
            </a:r>
          </a:p>
        </p:txBody>
      </p:sp>
    </p:spTree>
    <p:extLst>
      <p:ext uri="{BB962C8B-B14F-4D97-AF65-F5344CB8AC3E}">
        <p14:creationId xmlns:p14="http://schemas.microsoft.com/office/powerpoint/2010/main" val="717320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Youth Voice video">
            <a:hlinkClick r:id="" action="ppaction://media"/>
            <a:extLst>
              <a:ext uri="{FF2B5EF4-FFF2-40B4-BE49-F238E27FC236}">
                <a16:creationId xmlns:a16="http://schemas.microsoft.com/office/drawing/2014/main" id="{5EE13E5B-A8FE-01E6-9D76-91A3BCFC4C96}"/>
              </a:ext>
            </a:extLst>
          </p:cNvPr>
          <p:cNvPicPr>
            <a:picLocks noRot="1" noChangeAspect="1"/>
          </p:cNvPicPr>
          <p:nvPr>
            <a:videoFile r:link="rId1"/>
          </p:nvPr>
        </p:nvPicPr>
        <p:blipFill>
          <a:blip r:embed="rId4"/>
          <a:stretch>
            <a:fillRect/>
          </a:stretch>
        </p:blipFill>
        <p:spPr>
          <a:xfrm>
            <a:off x="1855013" y="761878"/>
            <a:ext cx="8481973" cy="4788568"/>
          </a:xfrm>
          <a:prstGeom prst="rect">
            <a:avLst/>
          </a:prstGeom>
        </p:spPr>
      </p:pic>
    </p:spTree>
    <p:extLst>
      <p:ext uri="{BB962C8B-B14F-4D97-AF65-F5344CB8AC3E}">
        <p14:creationId xmlns:p14="http://schemas.microsoft.com/office/powerpoint/2010/main" val="185846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05A5DA0B-D4D8-63BB-B149-3BB85E39DB02}"/>
              </a:ext>
            </a:extLst>
          </p:cNvPr>
          <p:cNvSpPr txBox="1">
            <a:spLocks noChangeArrowheads="1"/>
          </p:cNvSpPr>
          <p:nvPr/>
        </p:nvSpPr>
        <p:spPr bwMode="auto">
          <a:xfrm>
            <a:off x="298476" y="2613392"/>
            <a:ext cx="10901363"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6000" b="1" dirty="0">
                <a:solidFill>
                  <a:schemeClr val="bg1"/>
                </a:solidFill>
                <a:cs typeface="Arial" charset="0"/>
              </a:rPr>
              <a:t>Section title</a:t>
            </a:r>
          </a:p>
          <a:p>
            <a:pPr eaLnBrk="1" hangingPunct="1"/>
            <a:r>
              <a:rPr lang="en-GB" sz="4000" dirty="0">
                <a:solidFill>
                  <a:schemeClr val="bg1"/>
                </a:solidFill>
                <a:cs typeface="Arial" charset="0"/>
              </a:rPr>
              <a:t>Subheading</a:t>
            </a:r>
          </a:p>
        </p:txBody>
      </p:sp>
    </p:spTree>
    <p:extLst>
      <p:ext uri="{BB962C8B-B14F-4D97-AF65-F5344CB8AC3E}">
        <p14:creationId xmlns:p14="http://schemas.microsoft.com/office/powerpoint/2010/main" val="2845290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ABFE5E9-FAAF-39F4-7485-BE54B49A3E8C}"/>
              </a:ext>
            </a:extLst>
          </p:cNvPr>
          <p:cNvSpPr txBox="1">
            <a:spLocks/>
          </p:cNvSpPr>
          <p:nvPr/>
        </p:nvSpPr>
        <p:spPr>
          <a:xfrm>
            <a:off x="681924" y="567625"/>
            <a:ext cx="12376349"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Title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84647B1B-56C1-69C5-9C6D-8B2769BD4BA5}"/>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2A179F4-4664-AEC1-0E6F-77F8C6B76B9A}"/>
              </a:ext>
            </a:extLst>
          </p:cNvPr>
          <p:cNvSpPr txBox="1"/>
          <p:nvPr/>
        </p:nvSpPr>
        <p:spPr>
          <a:xfrm>
            <a:off x="681924" y="2024861"/>
            <a:ext cx="6529136" cy="1384995"/>
          </a:xfrm>
          <a:prstGeom prst="rect">
            <a:avLst/>
          </a:prstGeom>
          <a:noFill/>
        </p:spPr>
        <p:txBody>
          <a:bodyPr wrap="square">
            <a:spAutoFit/>
          </a:bodyPr>
          <a:lstStyle/>
          <a:p>
            <a:pPr eaLnBrk="1" hangingPunct="1"/>
            <a:r>
              <a:rPr lang="en-US" sz="2800" dirty="0">
                <a:cs typeface="Arial" charset="0"/>
              </a:rPr>
              <a:t>Body copy</a:t>
            </a:r>
          </a:p>
          <a:p>
            <a:pPr eaLnBrk="1" hangingPunct="1"/>
            <a:r>
              <a:rPr lang="en-US" sz="2800" dirty="0">
                <a:cs typeface="Arial" charset="0"/>
              </a:rPr>
              <a:t>Body copy</a:t>
            </a:r>
          </a:p>
          <a:p>
            <a:pPr eaLnBrk="1" hangingPunct="1"/>
            <a:r>
              <a:rPr lang="en-US" sz="2800" dirty="0">
                <a:cs typeface="Arial" charset="0"/>
              </a:rPr>
              <a:t>Body copy</a:t>
            </a:r>
          </a:p>
        </p:txBody>
      </p:sp>
    </p:spTree>
    <p:extLst>
      <p:ext uri="{BB962C8B-B14F-4D97-AF65-F5344CB8AC3E}">
        <p14:creationId xmlns:p14="http://schemas.microsoft.com/office/powerpoint/2010/main" val="195593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ABFE5E9-FAAF-39F4-7485-BE54B49A3E8C}"/>
              </a:ext>
            </a:extLst>
          </p:cNvPr>
          <p:cNvSpPr txBox="1">
            <a:spLocks/>
          </p:cNvSpPr>
          <p:nvPr/>
        </p:nvSpPr>
        <p:spPr>
          <a:xfrm>
            <a:off x="681924" y="567625"/>
            <a:ext cx="12376349"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Title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84647B1B-56C1-69C5-9C6D-8B2769BD4BA5}"/>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2A179F4-4664-AEC1-0E6F-77F8C6B76B9A}"/>
              </a:ext>
            </a:extLst>
          </p:cNvPr>
          <p:cNvSpPr txBox="1"/>
          <p:nvPr/>
        </p:nvSpPr>
        <p:spPr>
          <a:xfrm>
            <a:off x="681924" y="2024861"/>
            <a:ext cx="6529136" cy="1384995"/>
          </a:xfrm>
          <a:prstGeom prst="rect">
            <a:avLst/>
          </a:prstGeom>
          <a:noFill/>
        </p:spPr>
        <p:txBody>
          <a:bodyPr wrap="square">
            <a:spAutoFit/>
          </a:bodyPr>
          <a:lstStyle/>
          <a:p>
            <a:pPr marL="514350" indent="-514350" eaLnBrk="1" hangingPunct="1">
              <a:buClr>
                <a:srgbClr val="2CCCD3"/>
              </a:buClr>
              <a:buFont typeface="+mj-lt"/>
              <a:buAutoNum type="arabicPeriod"/>
            </a:pPr>
            <a:r>
              <a:rPr lang="en-US" sz="2800" dirty="0">
                <a:cs typeface="Arial" charset="0"/>
              </a:rPr>
              <a:t>Numbered list</a:t>
            </a:r>
          </a:p>
          <a:p>
            <a:pPr marL="514350" indent="-514350" eaLnBrk="1" hangingPunct="1">
              <a:buClr>
                <a:srgbClr val="2CCCD3"/>
              </a:buClr>
              <a:buFont typeface="+mj-lt"/>
              <a:buAutoNum type="arabicPeriod"/>
            </a:pPr>
            <a:r>
              <a:rPr lang="en-US" sz="2800" dirty="0">
                <a:cs typeface="Arial" charset="0"/>
              </a:rPr>
              <a:t>Numbered list</a:t>
            </a:r>
          </a:p>
          <a:p>
            <a:pPr marL="514350" indent="-514350" eaLnBrk="1" hangingPunct="1">
              <a:buClr>
                <a:srgbClr val="2CCCD3"/>
              </a:buClr>
              <a:buFont typeface="+mj-lt"/>
              <a:buAutoNum type="arabicPeriod"/>
            </a:pPr>
            <a:r>
              <a:rPr lang="en-US" sz="2800" dirty="0">
                <a:cs typeface="Arial" charset="0"/>
              </a:rPr>
              <a:t>Numbered list</a:t>
            </a:r>
          </a:p>
        </p:txBody>
      </p:sp>
    </p:spTree>
    <p:extLst>
      <p:ext uri="{BB962C8B-B14F-4D97-AF65-F5344CB8AC3E}">
        <p14:creationId xmlns:p14="http://schemas.microsoft.com/office/powerpoint/2010/main" val="1132784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ABFE5E9-FAAF-39F4-7485-BE54B49A3E8C}"/>
              </a:ext>
            </a:extLst>
          </p:cNvPr>
          <p:cNvSpPr txBox="1">
            <a:spLocks/>
          </p:cNvSpPr>
          <p:nvPr/>
        </p:nvSpPr>
        <p:spPr>
          <a:xfrm>
            <a:off x="681924" y="567625"/>
            <a:ext cx="12376349"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Title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84647B1B-56C1-69C5-9C6D-8B2769BD4BA5}"/>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2A179F4-4664-AEC1-0E6F-77F8C6B76B9A}"/>
              </a:ext>
            </a:extLst>
          </p:cNvPr>
          <p:cNvSpPr txBox="1"/>
          <p:nvPr/>
        </p:nvSpPr>
        <p:spPr>
          <a:xfrm>
            <a:off x="681924" y="2024861"/>
            <a:ext cx="6529136" cy="1384995"/>
          </a:xfrm>
          <a:prstGeom prst="rect">
            <a:avLst/>
          </a:prstGeom>
          <a:noFill/>
        </p:spPr>
        <p:txBody>
          <a:bodyPr wrap="square">
            <a:spAutoFit/>
          </a:bodyPr>
          <a:lstStyle/>
          <a:p>
            <a:pPr marL="514350" indent="-514350" eaLnBrk="1" hangingPunct="1">
              <a:buClr>
                <a:srgbClr val="2CCCD3"/>
              </a:buClr>
              <a:buFont typeface="Arial" panose="020B0604020202020204" pitchFamily="34" charset="0"/>
              <a:buChar char="•"/>
            </a:pPr>
            <a:r>
              <a:rPr lang="en-US" sz="2800" dirty="0">
                <a:cs typeface="Arial" charset="0"/>
              </a:rPr>
              <a:t>Bulleted list</a:t>
            </a:r>
          </a:p>
          <a:p>
            <a:pPr marL="514350" indent="-514350" eaLnBrk="1" hangingPunct="1">
              <a:buClr>
                <a:srgbClr val="2CCCD3"/>
              </a:buClr>
              <a:buFont typeface="Arial" panose="020B0604020202020204" pitchFamily="34" charset="0"/>
              <a:buChar char="•"/>
            </a:pPr>
            <a:r>
              <a:rPr lang="en-US" sz="2800" dirty="0">
                <a:cs typeface="Arial" charset="0"/>
              </a:rPr>
              <a:t>Bulleted list</a:t>
            </a:r>
          </a:p>
          <a:p>
            <a:pPr marL="514350" indent="-514350" eaLnBrk="1" hangingPunct="1">
              <a:buClr>
                <a:srgbClr val="2CCCD3"/>
              </a:buClr>
              <a:buFont typeface="Arial" panose="020B0604020202020204" pitchFamily="34" charset="0"/>
              <a:buChar char="•"/>
            </a:pPr>
            <a:r>
              <a:rPr lang="en-US" sz="2800" dirty="0">
                <a:cs typeface="Arial" charset="0"/>
              </a:rPr>
              <a:t>Bulleted list</a:t>
            </a:r>
          </a:p>
        </p:txBody>
      </p:sp>
    </p:spTree>
    <p:extLst>
      <p:ext uri="{BB962C8B-B14F-4D97-AF65-F5344CB8AC3E}">
        <p14:creationId xmlns:p14="http://schemas.microsoft.com/office/powerpoint/2010/main" val="520415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5">
            <a:extLst>
              <a:ext uri="{FF2B5EF4-FFF2-40B4-BE49-F238E27FC236}">
                <a16:creationId xmlns:a16="http://schemas.microsoft.com/office/drawing/2014/main" id="{E52279E6-C857-644A-98B4-6ADBA3EE5A12}"/>
              </a:ext>
            </a:extLst>
          </p:cNvPr>
          <p:cNvGrpSpPr>
            <a:grpSpLocks/>
          </p:cNvGrpSpPr>
          <p:nvPr/>
        </p:nvGrpSpPr>
        <p:grpSpPr bwMode="auto">
          <a:xfrm>
            <a:off x="4492334" y="1976894"/>
            <a:ext cx="3276809" cy="2760662"/>
            <a:chOff x="323850" y="1023938"/>
            <a:chExt cx="2592388" cy="2760722"/>
          </a:xfrm>
        </p:grpSpPr>
        <p:sp>
          <p:nvSpPr>
            <p:cNvPr id="12" name="Rectangle 1">
              <a:extLst>
                <a:ext uri="{FF2B5EF4-FFF2-40B4-BE49-F238E27FC236}">
                  <a16:creationId xmlns:a16="http://schemas.microsoft.com/office/drawing/2014/main" id="{AF679F7A-4AE6-0C48-9D61-DCF05604E9AD}"/>
                </a:ext>
              </a:extLst>
            </p:cNvPr>
            <p:cNvSpPr>
              <a:spLocks noChangeArrowheads="1"/>
            </p:cNvSpPr>
            <p:nvPr/>
          </p:nvSpPr>
          <p:spPr bwMode="auto">
            <a:xfrm>
              <a:off x="323850" y="1023938"/>
              <a:ext cx="2592388" cy="2360612"/>
            </a:xfrm>
            <a:prstGeom prst="rect">
              <a:avLst/>
            </a:prstGeom>
            <a:solidFill>
              <a:srgbClr val="D2D7D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13" name="TextBox 7">
              <a:extLst>
                <a:ext uri="{FF2B5EF4-FFF2-40B4-BE49-F238E27FC236}">
                  <a16:creationId xmlns:a16="http://schemas.microsoft.com/office/drawing/2014/main" id="{75A316AC-B481-5048-8320-EC44D4AB5071}"/>
                </a:ext>
              </a:extLst>
            </p:cNvPr>
            <p:cNvSpPr txBox="1">
              <a:spLocks noChangeArrowheads="1"/>
            </p:cNvSpPr>
            <p:nvPr/>
          </p:nvSpPr>
          <p:spPr bwMode="auto">
            <a:xfrm>
              <a:off x="323850" y="3384550"/>
              <a:ext cx="25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1E22AA"/>
                  </a:solidFill>
                  <a:cs typeface="Arial" charset="0"/>
                </a:rPr>
                <a:t>Caption</a:t>
              </a:r>
            </a:p>
          </p:txBody>
        </p:sp>
        <p:sp>
          <p:nvSpPr>
            <p:cNvPr id="14" name="TextBox 7">
              <a:extLst>
                <a:ext uri="{FF2B5EF4-FFF2-40B4-BE49-F238E27FC236}">
                  <a16:creationId xmlns:a16="http://schemas.microsoft.com/office/drawing/2014/main" id="{599A48F9-8F16-2B48-9DAE-70784506E00E}"/>
                </a:ext>
              </a:extLst>
            </p:cNvPr>
            <p:cNvSpPr txBox="1">
              <a:spLocks noChangeArrowheads="1"/>
            </p:cNvSpPr>
            <p:nvPr/>
          </p:nvSpPr>
          <p:spPr bwMode="auto">
            <a:xfrm>
              <a:off x="323850" y="1973263"/>
              <a:ext cx="25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cs typeface="Arial" charset="0"/>
                </a:rPr>
                <a:t>Image</a:t>
              </a:r>
            </a:p>
          </p:txBody>
        </p:sp>
      </p:grpSp>
      <p:grpSp>
        <p:nvGrpSpPr>
          <p:cNvPr id="19" name="Group 15">
            <a:extLst>
              <a:ext uri="{FF2B5EF4-FFF2-40B4-BE49-F238E27FC236}">
                <a16:creationId xmlns:a16="http://schemas.microsoft.com/office/drawing/2014/main" id="{7EA3E78D-85FA-734A-9866-5854BD1E7366}"/>
              </a:ext>
            </a:extLst>
          </p:cNvPr>
          <p:cNvGrpSpPr>
            <a:grpSpLocks/>
          </p:cNvGrpSpPr>
          <p:nvPr/>
        </p:nvGrpSpPr>
        <p:grpSpPr bwMode="auto">
          <a:xfrm>
            <a:off x="730415" y="1976894"/>
            <a:ext cx="3276809" cy="2760662"/>
            <a:chOff x="323850" y="1023938"/>
            <a:chExt cx="2592388" cy="2760722"/>
          </a:xfrm>
        </p:grpSpPr>
        <p:sp>
          <p:nvSpPr>
            <p:cNvPr id="20" name="Rectangle 1">
              <a:extLst>
                <a:ext uri="{FF2B5EF4-FFF2-40B4-BE49-F238E27FC236}">
                  <a16:creationId xmlns:a16="http://schemas.microsoft.com/office/drawing/2014/main" id="{9331AA5A-E750-2048-828E-FF9C41B70087}"/>
                </a:ext>
              </a:extLst>
            </p:cNvPr>
            <p:cNvSpPr>
              <a:spLocks noChangeArrowheads="1"/>
            </p:cNvSpPr>
            <p:nvPr/>
          </p:nvSpPr>
          <p:spPr bwMode="auto">
            <a:xfrm>
              <a:off x="323850" y="1023938"/>
              <a:ext cx="2592388" cy="2360612"/>
            </a:xfrm>
            <a:prstGeom prst="rect">
              <a:avLst/>
            </a:prstGeom>
            <a:solidFill>
              <a:srgbClr val="D2D7D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21" name="TextBox 7">
              <a:extLst>
                <a:ext uri="{FF2B5EF4-FFF2-40B4-BE49-F238E27FC236}">
                  <a16:creationId xmlns:a16="http://schemas.microsoft.com/office/drawing/2014/main" id="{948CC617-58BC-A141-8491-3291F581832E}"/>
                </a:ext>
              </a:extLst>
            </p:cNvPr>
            <p:cNvSpPr txBox="1">
              <a:spLocks noChangeArrowheads="1"/>
            </p:cNvSpPr>
            <p:nvPr/>
          </p:nvSpPr>
          <p:spPr bwMode="auto">
            <a:xfrm>
              <a:off x="323850" y="3384550"/>
              <a:ext cx="25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1E22AA"/>
                  </a:solidFill>
                  <a:cs typeface="Arial" charset="0"/>
                </a:rPr>
                <a:t>Caption</a:t>
              </a:r>
            </a:p>
          </p:txBody>
        </p:sp>
        <p:sp>
          <p:nvSpPr>
            <p:cNvPr id="22" name="TextBox 7">
              <a:extLst>
                <a:ext uri="{FF2B5EF4-FFF2-40B4-BE49-F238E27FC236}">
                  <a16:creationId xmlns:a16="http://schemas.microsoft.com/office/drawing/2014/main" id="{E000A45E-0835-5143-B248-0E8362C966FD}"/>
                </a:ext>
              </a:extLst>
            </p:cNvPr>
            <p:cNvSpPr txBox="1">
              <a:spLocks noChangeArrowheads="1"/>
            </p:cNvSpPr>
            <p:nvPr/>
          </p:nvSpPr>
          <p:spPr bwMode="auto">
            <a:xfrm>
              <a:off x="323850" y="1973263"/>
              <a:ext cx="25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cs typeface="Arial" charset="0"/>
                </a:rPr>
                <a:t>Image</a:t>
              </a:r>
            </a:p>
          </p:txBody>
        </p:sp>
      </p:grpSp>
      <p:grpSp>
        <p:nvGrpSpPr>
          <p:cNvPr id="23" name="Group 15">
            <a:extLst>
              <a:ext uri="{FF2B5EF4-FFF2-40B4-BE49-F238E27FC236}">
                <a16:creationId xmlns:a16="http://schemas.microsoft.com/office/drawing/2014/main" id="{2C5939E1-CA50-5A48-BB8C-719689677F1A}"/>
              </a:ext>
            </a:extLst>
          </p:cNvPr>
          <p:cNvGrpSpPr>
            <a:grpSpLocks/>
          </p:cNvGrpSpPr>
          <p:nvPr/>
        </p:nvGrpSpPr>
        <p:grpSpPr bwMode="auto">
          <a:xfrm>
            <a:off x="8254252" y="1976894"/>
            <a:ext cx="3276809" cy="2760662"/>
            <a:chOff x="323850" y="1023938"/>
            <a:chExt cx="2592388" cy="2760722"/>
          </a:xfrm>
        </p:grpSpPr>
        <p:sp>
          <p:nvSpPr>
            <p:cNvPr id="24" name="Rectangle 1">
              <a:extLst>
                <a:ext uri="{FF2B5EF4-FFF2-40B4-BE49-F238E27FC236}">
                  <a16:creationId xmlns:a16="http://schemas.microsoft.com/office/drawing/2014/main" id="{E6BE2914-5E83-F041-BBBE-C82B5024F5EB}"/>
                </a:ext>
              </a:extLst>
            </p:cNvPr>
            <p:cNvSpPr>
              <a:spLocks noChangeArrowheads="1"/>
            </p:cNvSpPr>
            <p:nvPr/>
          </p:nvSpPr>
          <p:spPr bwMode="auto">
            <a:xfrm>
              <a:off x="323850" y="1023938"/>
              <a:ext cx="2592388" cy="2360612"/>
            </a:xfrm>
            <a:prstGeom prst="rect">
              <a:avLst/>
            </a:prstGeom>
            <a:solidFill>
              <a:srgbClr val="D2D7DB"/>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p>
          </p:txBody>
        </p:sp>
        <p:sp>
          <p:nvSpPr>
            <p:cNvPr id="25" name="TextBox 7">
              <a:extLst>
                <a:ext uri="{FF2B5EF4-FFF2-40B4-BE49-F238E27FC236}">
                  <a16:creationId xmlns:a16="http://schemas.microsoft.com/office/drawing/2014/main" id="{8A02A8D8-7118-4243-A691-3E74D7972B9F}"/>
                </a:ext>
              </a:extLst>
            </p:cNvPr>
            <p:cNvSpPr txBox="1">
              <a:spLocks noChangeArrowheads="1"/>
            </p:cNvSpPr>
            <p:nvPr/>
          </p:nvSpPr>
          <p:spPr bwMode="auto">
            <a:xfrm>
              <a:off x="323850" y="3384550"/>
              <a:ext cx="25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rgbClr val="1E22AA"/>
                  </a:solidFill>
                  <a:cs typeface="Arial" charset="0"/>
                </a:rPr>
                <a:t>Caption</a:t>
              </a:r>
            </a:p>
          </p:txBody>
        </p:sp>
        <p:sp>
          <p:nvSpPr>
            <p:cNvPr id="26" name="TextBox 7">
              <a:extLst>
                <a:ext uri="{FF2B5EF4-FFF2-40B4-BE49-F238E27FC236}">
                  <a16:creationId xmlns:a16="http://schemas.microsoft.com/office/drawing/2014/main" id="{64DB01F1-57B0-8B4B-84B2-FEB10EBD1A9D}"/>
                </a:ext>
              </a:extLst>
            </p:cNvPr>
            <p:cNvSpPr txBox="1">
              <a:spLocks noChangeArrowheads="1"/>
            </p:cNvSpPr>
            <p:nvPr/>
          </p:nvSpPr>
          <p:spPr bwMode="auto">
            <a:xfrm>
              <a:off x="323850" y="1973263"/>
              <a:ext cx="259238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cs typeface="Arial" charset="0"/>
                </a:rPr>
                <a:t>Image</a:t>
              </a:r>
            </a:p>
          </p:txBody>
        </p:sp>
      </p:grpSp>
      <p:sp>
        <p:nvSpPr>
          <p:cNvPr id="3" name="Title 4">
            <a:extLst>
              <a:ext uri="{FF2B5EF4-FFF2-40B4-BE49-F238E27FC236}">
                <a16:creationId xmlns:a16="http://schemas.microsoft.com/office/drawing/2014/main" id="{AB25A967-5BCB-03B5-EBDC-7F8BBE90D9D2}"/>
              </a:ext>
            </a:extLst>
          </p:cNvPr>
          <p:cNvSpPr txBox="1">
            <a:spLocks/>
          </p:cNvSpPr>
          <p:nvPr/>
        </p:nvSpPr>
        <p:spPr>
          <a:xfrm>
            <a:off x="681924" y="567625"/>
            <a:ext cx="12376349"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Title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4" name="Straight Connector 3">
            <a:extLst>
              <a:ext uri="{FF2B5EF4-FFF2-40B4-BE49-F238E27FC236}">
                <a16:creationId xmlns:a16="http://schemas.microsoft.com/office/drawing/2014/main" id="{D7382E8B-18F0-6FD8-13B1-4C851DE5EF11}"/>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0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9C1789A-18D8-364A-BF01-A813F35205A2}"/>
              </a:ext>
            </a:extLst>
          </p:cNvPr>
          <p:cNvGrpSpPr/>
          <p:nvPr/>
        </p:nvGrpSpPr>
        <p:grpSpPr>
          <a:xfrm>
            <a:off x="730414" y="1687895"/>
            <a:ext cx="3276809" cy="3276808"/>
            <a:chOff x="730414" y="1687895"/>
            <a:chExt cx="3276809" cy="3276808"/>
          </a:xfrm>
        </p:grpSpPr>
        <p:sp>
          <p:nvSpPr>
            <p:cNvPr id="18" name="Oval 17">
              <a:extLst>
                <a:ext uri="{FF2B5EF4-FFF2-40B4-BE49-F238E27FC236}">
                  <a16:creationId xmlns:a16="http://schemas.microsoft.com/office/drawing/2014/main" id="{2691E4E7-5584-E24B-8378-9B9484673A55}"/>
                </a:ext>
              </a:extLst>
            </p:cNvPr>
            <p:cNvSpPr/>
            <p:nvPr/>
          </p:nvSpPr>
          <p:spPr>
            <a:xfrm>
              <a:off x="730415" y="1687895"/>
              <a:ext cx="3276808" cy="3276808"/>
            </a:xfrm>
            <a:prstGeom prst="ellipse">
              <a:avLst/>
            </a:prstGeom>
            <a:solidFill>
              <a:srgbClr val="1E22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7">
              <a:extLst>
                <a:ext uri="{FF2B5EF4-FFF2-40B4-BE49-F238E27FC236}">
                  <a16:creationId xmlns:a16="http://schemas.microsoft.com/office/drawing/2014/main" id="{4DEE887F-20D4-8241-BD67-CE00484F5244}"/>
                </a:ext>
              </a:extLst>
            </p:cNvPr>
            <p:cNvSpPr txBox="1">
              <a:spLocks noChangeArrowheads="1"/>
            </p:cNvSpPr>
            <p:nvPr/>
          </p:nvSpPr>
          <p:spPr bwMode="auto">
            <a:xfrm>
              <a:off x="730414" y="2510691"/>
              <a:ext cx="327680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solidFill>
                    <a:schemeClr val="bg1"/>
                  </a:solidFill>
                  <a:cs typeface="Arial" charset="0"/>
                </a:rPr>
                <a:t>XX%</a:t>
              </a:r>
            </a:p>
            <a:p>
              <a:pPr algn="ctr" eaLnBrk="1" hangingPunct="1"/>
              <a:r>
                <a:rPr lang="en-US" sz="2000" dirty="0">
                  <a:solidFill>
                    <a:schemeClr val="bg1"/>
                  </a:solidFill>
                  <a:cs typeface="Arial" charset="0"/>
                </a:rPr>
                <a:t>STAT INFO</a:t>
              </a:r>
            </a:p>
            <a:p>
              <a:pPr algn="ctr" eaLnBrk="1" hangingPunct="1"/>
              <a:r>
                <a:rPr lang="en-US" sz="2000" dirty="0">
                  <a:solidFill>
                    <a:schemeClr val="bg1"/>
                  </a:solidFill>
                  <a:cs typeface="Arial" charset="0"/>
                </a:rPr>
                <a:t>STAT INFO</a:t>
              </a:r>
            </a:p>
            <a:p>
              <a:pPr algn="ctr" eaLnBrk="1" hangingPunct="1"/>
              <a:r>
                <a:rPr lang="en-US" sz="2000" dirty="0">
                  <a:solidFill>
                    <a:schemeClr val="bg1"/>
                  </a:solidFill>
                  <a:cs typeface="Arial" charset="0"/>
                </a:rPr>
                <a:t>STAT INFO</a:t>
              </a:r>
            </a:p>
          </p:txBody>
        </p:sp>
      </p:grpSp>
      <p:grpSp>
        <p:nvGrpSpPr>
          <p:cNvPr id="2" name="Group 1">
            <a:extLst>
              <a:ext uri="{FF2B5EF4-FFF2-40B4-BE49-F238E27FC236}">
                <a16:creationId xmlns:a16="http://schemas.microsoft.com/office/drawing/2014/main" id="{E26C1BDA-2C58-C740-A355-BE3FEF60897A}"/>
              </a:ext>
            </a:extLst>
          </p:cNvPr>
          <p:cNvGrpSpPr/>
          <p:nvPr/>
        </p:nvGrpSpPr>
        <p:grpSpPr>
          <a:xfrm>
            <a:off x="8254252" y="1687895"/>
            <a:ext cx="3276809" cy="3276808"/>
            <a:chOff x="8254252" y="1687895"/>
            <a:chExt cx="3276809" cy="3276808"/>
          </a:xfrm>
        </p:grpSpPr>
        <p:sp>
          <p:nvSpPr>
            <p:cNvPr id="30" name="Oval 29">
              <a:extLst>
                <a:ext uri="{FF2B5EF4-FFF2-40B4-BE49-F238E27FC236}">
                  <a16:creationId xmlns:a16="http://schemas.microsoft.com/office/drawing/2014/main" id="{5D641E30-745E-8B46-A6A2-20CDC24DBE4F}"/>
                </a:ext>
              </a:extLst>
            </p:cNvPr>
            <p:cNvSpPr/>
            <p:nvPr/>
          </p:nvSpPr>
          <p:spPr>
            <a:xfrm>
              <a:off x="8254253" y="1687895"/>
              <a:ext cx="3276808" cy="3276808"/>
            </a:xfrm>
            <a:prstGeom prst="ellipse">
              <a:avLst/>
            </a:prstGeom>
            <a:solidFill>
              <a:srgbClr val="1E22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7">
              <a:extLst>
                <a:ext uri="{FF2B5EF4-FFF2-40B4-BE49-F238E27FC236}">
                  <a16:creationId xmlns:a16="http://schemas.microsoft.com/office/drawing/2014/main" id="{096E17C5-EB7C-0144-BD4F-B3B856BB54E7}"/>
                </a:ext>
              </a:extLst>
            </p:cNvPr>
            <p:cNvSpPr txBox="1">
              <a:spLocks noChangeArrowheads="1"/>
            </p:cNvSpPr>
            <p:nvPr/>
          </p:nvSpPr>
          <p:spPr bwMode="auto">
            <a:xfrm>
              <a:off x="8254252" y="2510691"/>
              <a:ext cx="327680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solidFill>
                    <a:schemeClr val="bg1"/>
                  </a:solidFill>
                  <a:cs typeface="Arial" charset="0"/>
                </a:rPr>
                <a:t>XX%</a:t>
              </a:r>
            </a:p>
            <a:p>
              <a:pPr algn="ctr" eaLnBrk="1" hangingPunct="1"/>
              <a:r>
                <a:rPr lang="en-US" sz="2000" dirty="0">
                  <a:solidFill>
                    <a:schemeClr val="bg1"/>
                  </a:solidFill>
                  <a:cs typeface="Arial" charset="0"/>
                </a:rPr>
                <a:t>STAT INFO</a:t>
              </a:r>
            </a:p>
            <a:p>
              <a:pPr algn="ctr" eaLnBrk="1" hangingPunct="1"/>
              <a:r>
                <a:rPr lang="en-US" sz="2000" dirty="0">
                  <a:solidFill>
                    <a:schemeClr val="bg1"/>
                  </a:solidFill>
                  <a:cs typeface="Arial" charset="0"/>
                </a:rPr>
                <a:t>STAT INFO</a:t>
              </a:r>
            </a:p>
            <a:p>
              <a:pPr algn="ctr" eaLnBrk="1" hangingPunct="1"/>
              <a:r>
                <a:rPr lang="en-US" sz="2000" dirty="0">
                  <a:solidFill>
                    <a:schemeClr val="bg1"/>
                  </a:solidFill>
                  <a:cs typeface="Arial" charset="0"/>
                </a:rPr>
                <a:t>STAT INFO</a:t>
              </a:r>
            </a:p>
          </p:txBody>
        </p:sp>
      </p:grpSp>
      <p:grpSp>
        <p:nvGrpSpPr>
          <p:cNvPr id="4" name="Group 3">
            <a:extLst>
              <a:ext uri="{FF2B5EF4-FFF2-40B4-BE49-F238E27FC236}">
                <a16:creationId xmlns:a16="http://schemas.microsoft.com/office/drawing/2014/main" id="{4A21D02C-575C-004C-9CEA-1AC1B95AD077}"/>
              </a:ext>
            </a:extLst>
          </p:cNvPr>
          <p:cNvGrpSpPr/>
          <p:nvPr/>
        </p:nvGrpSpPr>
        <p:grpSpPr>
          <a:xfrm>
            <a:off x="4489075" y="1687895"/>
            <a:ext cx="3276809" cy="3276808"/>
            <a:chOff x="4489075" y="1687895"/>
            <a:chExt cx="3276809" cy="3276808"/>
          </a:xfrm>
        </p:grpSpPr>
        <p:sp>
          <p:nvSpPr>
            <p:cNvPr id="32" name="Oval 31">
              <a:extLst>
                <a:ext uri="{FF2B5EF4-FFF2-40B4-BE49-F238E27FC236}">
                  <a16:creationId xmlns:a16="http://schemas.microsoft.com/office/drawing/2014/main" id="{FEA858B9-EB60-E64A-80A1-E19388E73B4C}"/>
                </a:ext>
              </a:extLst>
            </p:cNvPr>
            <p:cNvSpPr/>
            <p:nvPr/>
          </p:nvSpPr>
          <p:spPr>
            <a:xfrm>
              <a:off x="4489076" y="1687895"/>
              <a:ext cx="3276808" cy="3276808"/>
            </a:xfrm>
            <a:prstGeom prst="ellipse">
              <a:avLst/>
            </a:prstGeom>
            <a:solidFill>
              <a:srgbClr val="2CCC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7">
              <a:extLst>
                <a:ext uri="{FF2B5EF4-FFF2-40B4-BE49-F238E27FC236}">
                  <a16:creationId xmlns:a16="http://schemas.microsoft.com/office/drawing/2014/main" id="{7CBE9A73-846C-6940-85E2-43B73AE81663}"/>
                </a:ext>
              </a:extLst>
            </p:cNvPr>
            <p:cNvSpPr txBox="1">
              <a:spLocks noChangeArrowheads="1"/>
            </p:cNvSpPr>
            <p:nvPr/>
          </p:nvSpPr>
          <p:spPr bwMode="auto">
            <a:xfrm>
              <a:off x="4489075" y="2510691"/>
              <a:ext cx="3276809"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000" b="1" dirty="0">
                  <a:solidFill>
                    <a:schemeClr val="bg1"/>
                  </a:solidFill>
                  <a:cs typeface="Arial" charset="0"/>
                </a:rPr>
                <a:t>XX%</a:t>
              </a:r>
            </a:p>
            <a:p>
              <a:pPr algn="ctr" eaLnBrk="1" hangingPunct="1"/>
              <a:r>
                <a:rPr lang="en-US" sz="2000" dirty="0">
                  <a:solidFill>
                    <a:schemeClr val="bg1"/>
                  </a:solidFill>
                  <a:cs typeface="Arial" charset="0"/>
                </a:rPr>
                <a:t>STAT INFO</a:t>
              </a:r>
            </a:p>
            <a:p>
              <a:pPr algn="ctr" eaLnBrk="1" hangingPunct="1"/>
              <a:r>
                <a:rPr lang="en-US" sz="2000" dirty="0">
                  <a:solidFill>
                    <a:schemeClr val="bg1"/>
                  </a:solidFill>
                  <a:cs typeface="Arial" charset="0"/>
                </a:rPr>
                <a:t>STAT INFO</a:t>
              </a:r>
            </a:p>
            <a:p>
              <a:pPr algn="ctr" eaLnBrk="1" hangingPunct="1"/>
              <a:r>
                <a:rPr lang="en-US" sz="2000" dirty="0">
                  <a:solidFill>
                    <a:schemeClr val="bg1"/>
                  </a:solidFill>
                  <a:cs typeface="Arial" charset="0"/>
                </a:rPr>
                <a:t>STAT INFO</a:t>
              </a:r>
            </a:p>
          </p:txBody>
        </p:sp>
      </p:grpSp>
      <p:sp>
        <p:nvSpPr>
          <p:cNvPr id="5" name="Title 4">
            <a:extLst>
              <a:ext uri="{FF2B5EF4-FFF2-40B4-BE49-F238E27FC236}">
                <a16:creationId xmlns:a16="http://schemas.microsoft.com/office/drawing/2014/main" id="{BA7061F4-FAAF-9E3C-62F5-4CCEBFA76BD4}"/>
              </a:ext>
            </a:extLst>
          </p:cNvPr>
          <p:cNvSpPr txBox="1">
            <a:spLocks/>
          </p:cNvSpPr>
          <p:nvPr/>
        </p:nvSpPr>
        <p:spPr>
          <a:xfrm>
            <a:off x="681924" y="567625"/>
            <a:ext cx="12376349"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Title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7" name="Straight Connector 6">
            <a:extLst>
              <a:ext uri="{FF2B5EF4-FFF2-40B4-BE49-F238E27FC236}">
                <a16:creationId xmlns:a16="http://schemas.microsoft.com/office/drawing/2014/main" id="{B5929E59-D81F-8B5F-CE5C-5BEB83E90595}"/>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589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C3F9C22A-9238-7362-2810-5AF103B75BE3}"/>
              </a:ext>
            </a:extLst>
          </p:cNvPr>
          <p:cNvSpPr txBox="1">
            <a:spLocks/>
          </p:cNvSpPr>
          <p:nvPr/>
        </p:nvSpPr>
        <p:spPr>
          <a:xfrm>
            <a:off x="681925" y="567625"/>
            <a:ext cx="10515600"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What is Youth Voice?</a:t>
            </a:r>
            <a:endParaRPr lang="en-GB" sz="3600" b="1" dirty="0">
              <a:solidFill>
                <a:srgbClr val="1E22AA"/>
              </a:solidFill>
              <a:latin typeface="Arial Black" panose="020B0604020202020204" pitchFamily="34" charset="0"/>
              <a:cs typeface="Arial Black" panose="020B0604020202020204" pitchFamily="34" charset="0"/>
            </a:endParaRPr>
          </a:p>
        </p:txBody>
      </p:sp>
      <p:sp>
        <p:nvSpPr>
          <p:cNvPr id="3" name="Content Placeholder 7">
            <a:extLst>
              <a:ext uri="{FF2B5EF4-FFF2-40B4-BE49-F238E27FC236}">
                <a16:creationId xmlns:a16="http://schemas.microsoft.com/office/drawing/2014/main" id="{5B3B6B6E-463F-BA0E-FD85-ED220DACC9D6}"/>
              </a:ext>
            </a:extLst>
          </p:cNvPr>
          <p:cNvSpPr txBox="1">
            <a:spLocks/>
          </p:cNvSpPr>
          <p:nvPr/>
        </p:nvSpPr>
        <p:spPr>
          <a:xfrm>
            <a:off x="681925" y="2253468"/>
            <a:ext cx="8772041" cy="33078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sz="3200" b="1" i="1" dirty="0">
                <a:solidFill>
                  <a:srgbClr val="1E22AA"/>
                </a:solidFill>
                <a:latin typeface="Arial" panose="020B0604020202020204" pitchFamily="34" charset="0"/>
                <a:cs typeface="Arial" panose="020B0604020202020204" pitchFamily="34" charset="0"/>
              </a:rPr>
              <a:t>Youth Voice…</a:t>
            </a:r>
          </a:p>
          <a:p>
            <a:pPr>
              <a:lnSpc>
                <a:spcPct val="150000"/>
              </a:lnSpc>
              <a:buClr>
                <a:srgbClr val="2CCCD3"/>
              </a:buClr>
            </a:pPr>
            <a:r>
              <a:rPr lang="en-US" dirty="0">
                <a:solidFill>
                  <a:srgbClr val="1E22AA"/>
                </a:solidFill>
                <a:latin typeface="Arial" panose="020B0604020202020204" pitchFamily="34" charset="0"/>
                <a:cs typeface="Arial" panose="020B0604020202020204" pitchFamily="34" charset="0"/>
              </a:rPr>
              <a:t>actively </a:t>
            </a:r>
            <a:r>
              <a:rPr lang="en-US" b="1" dirty="0">
                <a:solidFill>
                  <a:srgbClr val="1E22AA"/>
                </a:solidFill>
                <a:latin typeface="Arial" panose="020B0604020202020204" pitchFamily="34" charset="0"/>
                <a:cs typeface="Arial" panose="020B0604020202020204" pitchFamily="34" charset="0"/>
              </a:rPr>
              <a:t>seeks the views </a:t>
            </a:r>
            <a:r>
              <a:rPr lang="en-US" dirty="0">
                <a:solidFill>
                  <a:srgbClr val="1E22AA"/>
                </a:solidFill>
                <a:latin typeface="Arial" panose="020B0604020202020204" pitchFamily="34" charset="0"/>
                <a:cs typeface="Arial" panose="020B0604020202020204" pitchFamily="34" charset="0"/>
              </a:rPr>
              <a:t>of young people to </a:t>
            </a:r>
            <a:r>
              <a:rPr lang="en-US" b="1" dirty="0">
                <a:solidFill>
                  <a:srgbClr val="1E22AA"/>
                </a:solidFill>
                <a:latin typeface="Arial" panose="020B0604020202020204" pitchFamily="34" charset="0"/>
                <a:cs typeface="Arial" panose="020B0604020202020204" pitchFamily="34" charset="0"/>
              </a:rPr>
              <a:t>understand</a:t>
            </a:r>
            <a:r>
              <a:rPr lang="en-US" dirty="0">
                <a:solidFill>
                  <a:srgbClr val="1E22AA"/>
                </a:solidFill>
                <a:latin typeface="Arial" panose="020B0604020202020204" pitchFamily="34" charset="0"/>
                <a:cs typeface="Arial" panose="020B0604020202020204" pitchFamily="34" charset="0"/>
              </a:rPr>
              <a:t> their experiences and perspectives; </a:t>
            </a:r>
            <a:r>
              <a:rPr lang="en-US" i="1" dirty="0">
                <a:solidFill>
                  <a:srgbClr val="1E22AA"/>
                </a:solidFill>
                <a:latin typeface="Arial" panose="020B0604020202020204" pitchFamily="34" charset="0"/>
                <a:cs typeface="Arial" panose="020B0604020202020204" pitchFamily="34" charset="0"/>
              </a:rPr>
              <a:t>and</a:t>
            </a:r>
            <a:r>
              <a:rPr lang="en-US" dirty="0">
                <a:solidFill>
                  <a:srgbClr val="1E22AA"/>
                </a:solidFill>
                <a:latin typeface="Arial" panose="020B0604020202020204" pitchFamily="34" charset="0"/>
                <a:cs typeface="Arial" panose="020B0604020202020204" pitchFamily="34" charset="0"/>
              </a:rPr>
              <a:t> </a:t>
            </a:r>
          </a:p>
          <a:p>
            <a:pPr>
              <a:lnSpc>
                <a:spcPct val="150000"/>
              </a:lnSpc>
              <a:buClr>
                <a:srgbClr val="2CCCD3"/>
              </a:buClr>
            </a:pPr>
            <a:r>
              <a:rPr lang="en-US" dirty="0">
                <a:solidFill>
                  <a:srgbClr val="1E22AA"/>
                </a:solidFill>
                <a:latin typeface="Arial" panose="020B0604020202020204" pitchFamily="34" charset="0"/>
                <a:cs typeface="Arial" panose="020B0604020202020204" pitchFamily="34" charset="0"/>
              </a:rPr>
              <a:t>involves them meaningfully in </a:t>
            </a:r>
            <a:r>
              <a:rPr lang="en-US" b="1" dirty="0">
                <a:solidFill>
                  <a:srgbClr val="1E22AA"/>
                </a:solidFill>
                <a:latin typeface="Arial" panose="020B0604020202020204" pitchFamily="34" charset="0"/>
                <a:cs typeface="Arial" panose="020B0604020202020204" pitchFamily="34" charset="0"/>
              </a:rPr>
              <a:t>making and enacting decisions </a:t>
            </a:r>
            <a:r>
              <a:rPr lang="en-US" dirty="0">
                <a:solidFill>
                  <a:srgbClr val="1E22AA"/>
                </a:solidFill>
                <a:latin typeface="Arial" panose="020B0604020202020204" pitchFamily="34" charset="0"/>
                <a:cs typeface="Arial" panose="020B0604020202020204" pitchFamily="34" charset="0"/>
              </a:rPr>
              <a:t>about topics that affect them.</a:t>
            </a:r>
          </a:p>
          <a:p>
            <a:pPr marL="0" indent="0" algn="ctr">
              <a:buFont typeface="Arial"/>
              <a:buNone/>
            </a:pPr>
            <a:endParaRPr lang="en-US" dirty="0">
              <a:solidFill>
                <a:srgbClr val="1E22AA"/>
              </a:solidFill>
              <a:latin typeface="Arial" panose="020B0604020202020204" pitchFamily="34" charset="0"/>
              <a:cs typeface="Arial" panose="020B0604020202020204" pitchFamily="34" charset="0"/>
            </a:endParaRPr>
          </a:p>
          <a:p>
            <a:pPr marL="0" indent="0" algn="ctr">
              <a:buFont typeface="Arial"/>
              <a:buNone/>
            </a:pPr>
            <a:endParaRPr lang="en-US" dirty="0">
              <a:solidFill>
                <a:srgbClr val="1E22AA"/>
              </a:solidFill>
              <a:latin typeface="Arial" panose="020B0604020202020204" pitchFamily="34" charset="0"/>
              <a:cs typeface="Arial" panose="020B0604020202020204" pitchFamily="34" charset="0"/>
            </a:endParaRPr>
          </a:p>
          <a:p>
            <a:pPr marL="0" indent="0">
              <a:buFont typeface="Arial"/>
              <a:buNone/>
            </a:pPr>
            <a:endParaRPr lang="en-GB" dirty="0"/>
          </a:p>
        </p:txBody>
      </p:sp>
      <p:cxnSp>
        <p:nvCxnSpPr>
          <p:cNvPr id="9" name="Straight Connector 8">
            <a:extLst>
              <a:ext uri="{FF2B5EF4-FFF2-40B4-BE49-F238E27FC236}">
                <a16:creationId xmlns:a16="http://schemas.microsoft.com/office/drawing/2014/main" id="{941CC3D4-5AD0-4978-C3E3-CA9F4720BD47}"/>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054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7">
            <a:extLst>
              <a:ext uri="{FF2B5EF4-FFF2-40B4-BE49-F238E27FC236}">
                <a16:creationId xmlns:a16="http://schemas.microsoft.com/office/drawing/2014/main" id="{4AD1BF9E-78D9-87BC-A657-2F95AD04F858}"/>
              </a:ext>
            </a:extLst>
          </p:cNvPr>
          <p:cNvSpPr txBox="1"/>
          <p:nvPr/>
        </p:nvSpPr>
        <p:spPr>
          <a:xfrm>
            <a:off x="409998" y="3137212"/>
            <a:ext cx="2659797" cy="2538412"/>
          </a:xfrm>
          <a:prstGeom prst="rect">
            <a:avLst/>
          </a:prstGeom>
          <a:solidFill>
            <a:sysClr val="window" lastClr="FFFFFF"/>
          </a:solidFill>
          <a:ln w="6350">
            <a:solidFill>
              <a:srgbClr val="2CCCD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Enabling and supporting young people to </a:t>
            </a:r>
            <a:r>
              <a:rPr lang="en-GB" sz="2400" b="1" kern="100" dirty="0">
                <a:solidFill>
                  <a:srgbClr val="1E22AA"/>
                </a:solidFill>
                <a:effectLst/>
                <a:latin typeface="Arial" panose="020B0604020202020204" pitchFamily="34" charset="0"/>
                <a:ea typeface="Aptos" panose="020B0004020202020204" pitchFamily="34" charset="0"/>
                <a:cs typeface="Arial" panose="020B0604020202020204" pitchFamily="34" charset="0"/>
              </a:rPr>
              <a:t>design and deliver </a:t>
            </a:r>
            <a:r>
              <a:rPr lang="en-GB" sz="2400" kern="100" dirty="0">
                <a:effectLst/>
                <a:latin typeface="Arial" panose="020B0604020202020204" pitchFamily="34" charset="0"/>
                <a:ea typeface="Aptos" panose="020B0004020202020204" pitchFamily="34" charset="0"/>
                <a:cs typeface="Arial" panose="020B0604020202020204" pitchFamily="34" charset="0"/>
              </a:rPr>
              <a:t>activities, projects or services.</a:t>
            </a:r>
          </a:p>
        </p:txBody>
      </p:sp>
      <p:sp>
        <p:nvSpPr>
          <p:cNvPr id="14" name="Text Box 7">
            <a:extLst>
              <a:ext uri="{FF2B5EF4-FFF2-40B4-BE49-F238E27FC236}">
                <a16:creationId xmlns:a16="http://schemas.microsoft.com/office/drawing/2014/main" id="{20537E15-99D1-35A9-3D9C-DF9A3C0358AC}"/>
              </a:ext>
            </a:extLst>
          </p:cNvPr>
          <p:cNvSpPr txBox="1"/>
          <p:nvPr/>
        </p:nvSpPr>
        <p:spPr>
          <a:xfrm>
            <a:off x="8340420" y="1005614"/>
            <a:ext cx="3442149" cy="1752740"/>
          </a:xfrm>
          <a:prstGeom prst="rect">
            <a:avLst/>
          </a:prstGeom>
          <a:solidFill>
            <a:schemeClr val="lt1"/>
          </a:solidFill>
          <a:ln w="6350">
            <a:solidFill>
              <a:srgbClr val="2CCCD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400" kern="100" dirty="0">
                <a:latin typeface="Arial" panose="020B0604020202020204" pitchFamily="34" charset="0"/>
                <a:ea typeface="Aptos" panose="020B0004020202020204" pitchFamily="34" charset="0"/>
                <a:cs typeface="Arial" panose="020B0604020202020204" pitchFamily="34" charset="0"/>
              </a:rPr>
              <a:t>S</a:t>
            </a:r>
            <a:r>
              <a:rPr lang="en-GB" sz="2400" kern="100" dirty="0">
                <a:effectLst/>
                <a:latin typeface="Arial" panose="020B0604020202020204" pitchFamily="34" charset="0"/>
                <a:ea typeface="Aptos" panose="020B0004020202020204" pitchFamily="34" charset="0"/>
                <a:cs typeface="Arial" panose="020B0604020202020204" pitchFamily="34" charset="0"/>
              </a:rPr>
              <a:t>upporting young people to </a:t>
            </a:r>
            <a:r>
              <a:rPr lang="en-GB" sz="2400" b="1" kern="100" dirty="0">
                <a:solidFill>
                  <a:srgbClr val="1E22AA"/>
                </a:solidFill>
                <a:effectLst/>
                <a:latin typeface="Arial" panose="020B0604020202020204" pitchFamily="34" charset="0"/>
                <a:ea typeface="Aptos" panose="020B0004020202020204" pitchFamily="34" charset="0"/>
                <a:cs typeface="Arial" panose="020B0604020202020204" pitchFamily="34" charset="0"/>
              </a:rPr>
              <a:t>share</a:t>
            </a:r>
            <a:r>
              <a:rPr lang="en-GB" sz="2400" kern="100" dirty="0">
                <a:effectLst/>
                <a:latin typeface="Arial" panose="020B0604020202020204" pitchFamily="34" charset="0"/>
                <a:ea typeface="Aptos" panose="020B0004020202020204" pitchFamily="34" charset="0"/>
                <a:cs typeface="Arial" panose="020B0604020202020204" pitchFamily="34" charset="0"/>
              </a:rPr>
              <a:t> their feelings, thoughts, ideas and experiences.</a:t>
            </a:r>
          </a:p>
        </p:txBody>
      </p:sp>
      <p:sp>
        <p:nvSpPr>
          <p:cNvPr id="15" name="Text Box 7">
            <a:extLst>
              <a:ext uri="{FF2B5EF4-FFF2-40B4-BE49-F238E27FC236}">
                <a16:creationId xmlns:a16="http://schemas.microsoft.com/office/drawing/2014/main" id="{5E595E86-3355-D06A-453A-5F241F3A7400}"/>
              </a:ext>
            </a:extLst>
          </p:cNvPr>
          <p:cNvSpPr txBox="1"/>
          <p:nvPr/>
        </p:nvSpPr>
        <p:spPr>
          <a:xfrm>
            <a:off x="9122205" y="3137212"/>
            <a:ext cx="2659797" cy="2057400"/>
          </a:xfrm>
          <a:prstGeom prst="rect">
            <a:avLst/>
          </a:prstGeom>
          <a:solidFill>
            <a:sysClr val="window" lastClr="FFFFFF"/>
          </a:solidFill>
          <a:ln w="6350">
            <a:solidFill>
              <a:srgbClr val="2CCCD3"/>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n-GB" sz="2400" kern="100" dirty="0">
                <a:effectLst/>
                <a:latin typeface="Arial" panose="020B0604020202020204" pitchFamily="34" charset="0"/>
                <a:ea typeface="Aptos" panose="020B0004020202020204" pitchFamily="34" charset="0"/>
                <a:cs typeface="Arial" panose="020B0604020202020204" pitchFamily="34" charset="0"/>
              </a:rPr>
              <a:t>Involving young people in </a:t>
            </a:r>
            <a:r>
              <a:rPr lang="en-GB" sz="2400" b="1" kern="100" dirty="0">
                <a:solidFill>
                  <a:srgbClr val="1E22AA"/>
                </a:solidFill>
                <a:effectLst/>
                <a:latin typeface="Arial" panose="020B0604020202020204" pitchFamily="34" charset="0"/>
                <a:ea typeface="Aptos" panose="020B0004020202020204" pitchFamily="34" charset="0"/>
                <a:cs typeface="Arial" panose="020B0604020202020204" pitchFamily="34" charset="0"/>
              </a:rPr>
              <a:t>making decisions </a:t>
            </a:r>
            <a:r>
              <a:rPr lang="en-GB" sz="2400" kern="100" dirty="0">
                <a:effectLst/>
                <a:latin typeface="Arial" panose="020B0604020202020204" pitchFamily="34" charset="0"/>
                <a:ea typeface="Aptos" panose="020B0004020202020204" pitchFamily="34" charset="0"/>
                <a:cs typeface="Arial" panose="020B0604020202020204" pitchFamily="34" charset="0"/>
              </a:rPr>
              <a:t>about topics that affect them.</a:t>
            </a:r>
          </a:p>
        </p:txBody>
      </p:sp>
      <p:cxnSp>
        <p:nvCxnSpPr>
          <p:cNvPr id="19" name="Straight Arrow Connector 18">
            <a:extLst>
              <a:ext uri="{FF2B5EF4-FFF2-40B4-BE49-F238E27FC236}">
                <a16:creationId xmlns:a16="http://schemas.microsoft.com/office/drawing/2014/main" id="{D19459F1-13A6-79EC-055F-A3726C13BEA1}"/>
              </a:ext>
            </a:extLst>
          </p:cNvPr>
          <p:cNvCxnSpPr>
            <a:cxnSpLocks/>
          </p:cNvCxnSpPr>
          <p:nvPr/>
        </p:nvCxnSpPr>
        <p:spPr>
          <a:xfrm flipH="1">
            <a:off x="7098224" y="1895833"/>
            <a:ext cx="1242196" cy="0"/>
          </a:xfrm>
          <a:prstGeom prst="straightConnector1">
            <a:avLst/>
          </a:prstGeom>
          <a:ln w="12700">
            <a:solidFill>
              <a:srgbClr val="1E22AA"/>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3CEF3E-D31D-F0E8-DE29-DC615A1F7716}"/>
              </a:ext>
            </a:extLst>
          </p:cNvPr>
          <p:cNvCxnSpPr>
            <a:cxnSpLocks/>
          </p:cNvCxnSpPr>
          <p:nvPr/>
        </p:nvCxnSpPr>
        <p:spPr>
          <a:xfrm flipH="1">
            <a:off x="8642323" y="4387788"/>
            <a:ext cx="479882" cy="0"/>
          </a:xfrm>
          <a:prstGeom prst="straightConnector1">
            <a:avLst/>
          </a:prstGeom>
          <a:ln w="12700">
            <a:solidFill>
              <a:srgbClr val="1E22AA"/>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1877727-6091-56BB-4528-AA61FCCF670D}"/>
              </a:ext>
            </a:extLst>
          </p:cNvPr>
          <p:cNvCxnSpPr>
            <a:cxnSpLocks/>
            <a:stCxn id="13" idx="3"/>
          </p:cNvCxnSpPr>
          <p:nvPr/>
        </p:nvCxnSpPr>
        <p:spPr>
          <a:xfrm>
            <a:off x="3069795" y="4406418"/>
            <a:ext cx="479317" cy="0"/>
          </a:xfrm>
          <a:prstGeom prst="straightConnector1">
            <a:avLst/>
          </a:prstGeom>
          <a:ln w="12700">
            <a:solidFill>
              <a:srgbClr val="1E22AA"/>
            </a:solidFill>
            <a:tailEnd type="triangle"/>
          </a:ln>
        </p:spPr>
        <p:style>
          <a:lnRef idx="1">
            <a:schemeClr val="accent1"/>
          </a:lnRef>
          <a:fillRef idx="0">
            <a:schemeClr val="accent1"/>
          </a:fillRef>
          <a:effectRef idx="0">
            <a:schemeClr val="accent1"/>
          </a:effectRef>
          <a:fontRef idx="minor">
            <a:schemeClr val="tx1"/>
          </a:fontRef>
        </p:style>
      </p:cxnSp>
      <p:sp>
        <p:nvSpPr>
          <p:cNvPr id="26" name="Title 4">
            <a:extLst>
              <a:ext uri="{FF2B5EF4-FFF2-40B4-BE49-F238E27FC236}">
                <a16:creationId xmlns:a16="http://schemas.microsoft.com/office/drawing/2014/main" id="{283EC801-C642-C209-0C56-10289EF03371}"/>
              </a:ext>
            </a:extLst>
          </p:cNvPr>
          <p:cNvSpPr txBox="1">
            <a:spLocks/>
          </p:cNvSpPr>
          <p:nvPr/>
        </p:nvSpPr>
        <p:spPr>
          <a:xfrm>
            <a:off x="681925" y="567625"/>
            <a:ext cx="10515600"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Youth Voice may include…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27" name="Straight Connector 26">
            <a:extLst>
              <a:ext uri="{FF2B5EF4-FFF2-40B4-BE49-F238E27FC236}">
                <a16:creationId xmlns:a16="http://schemas.microsoft.com/office/drawing/2014/main" id="{BB94AC3C-54FD-4A3F-E9EB-A5FE5A83B1C4}"/>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30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8B0391AB-C2DB-A4CD-04A2-084278DBD090}"/>
              </a:ext>
            </a:extLst>
          </p:cNvPr>
          <p:cNvSpPr txBox="1"/>
          <p:nvPr/>
        </p:nvSpPr>
        <p:spPr>
          <a:xfrm>
            <a:off x="774913" y="2019498"/>
            <a:ext cx="3398292" cy="3242176"/>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GB" sz="3200" b="1" i="1" kern="100" dirty="0">
                <a:solidFill>
                  <a:srgbClr val="2CCCD3"/>
                </a:solidFill>
                <a:effectLst/>
                <a:latin typeface="Arial" panose="020B0604020202020204" pitchFamily="34" charset="0"/>
                <a:ea typeface="Aptos" panose="020B0004020202020204" pitchFamily="34" charset="0"/>
                <a:cs typeface="Arial" panose="020B0604020202020204" pitchFamily="34" charset="0"/>
              </a:rPr>
              <a:t>Consultation</a:t>
            </a:r>
          </a:p>
          <a:p>
            <a:pPr>
              <a:lnSpc>
                <a:spcPct val="115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All pupils are asked what they enjoy most and least about PE, and why.</a:t>
            </a:r>
          </a:p>
        </p:txBody>
      </p:sp>
      <p:sp>
        <p:nvSpPr>
          <p:cNvPr id="6" name="Text Box 1">
            <a:extLst>
              <a:ext uri="{FF2B5EF4-FFF2-40B4-BE49-F238E27FC236}">
                <a16:creationId xmlns:a16="http://schemas.microsoft.com/office/drawing/2014/main" id="{E89450D4-C1BD-277C-3523-5435E8294ADE}"/>
              </a:ext>
            </a:extLst>
          </p:cNvPr>
          <p:cNvSpPr txBox="1"/>
          <p:nvPr/>
        </p:nvSpPr>
        <p:spPr>
          <a:xfrm>
            <a:off x="4510592" y="2019497"/>
            <a:ext cx="3398292" cy="3242176"/>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US" sz="3200" b="1" i="1" kern="100" dirty="0">
                <a:solidFill>
                  <a:srgbClr val="2CCCD3"/>
                </a:solidFill>
                <a:effectLst/>
                <a:latin typeface="Arial" panose="020B0604020202020204" pitchFamily="34" charset="0"/>
                <a:ea typeface="Aptos" panose="020B0004020202020204" pitchFamily="34" charset="0"/>
                <a:cs typeface="Arial" panose="020B0604020202020204" pitchFamily="34" charset="0"/>
              </a:rPr>
              <a:t>Collaboration</a:t>
            </a:r>
          </a:p>
          <a:p>
            <a:pPr>
              <a:lnSpc>
                <a:spcPct val="115000"/>
              </a:lnSpc>
              <a:spcAft>
                <a:spcPts val="800"/>
              </a:spcAft>
            </a:pP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The student sports council works with PE staff and school leaders to agree the PE kit.</a:t>
            </a:r>
          </a:p>
        </p:txBody>
      </p:sp>
      <p:sp>
        <p:nvSpPr>
          <p:cNvPr id="9" name="Text Box 1">
            <a:extLst>
              <a:ext uri="{FF2B5EF4-FFF2-40B4-BE49-F238E27FC236}">
                <a16:creationId xmlns:a16="http://schemas.microsoft.com/office/drawing/2014/main" id="{B287C3DA-3B4C-176A-01DB-1FD4EB8273CB}"/>
              </a:ext>
            </a:extLst>
          </p:cNvPr>
          <p:cNvSpPr txBox="1"/>
          <p:nvPr/>
        </p:nvSpPr>
        <p:spPr>
          <a:xfrm>
            <a:off x="8246271" y="2019498"/>
            <a:ext cx="3398292" cy="3242176"/>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US" sz="3200" b="1" i="1" kern="100" dirty="0">
                <a:solidFill>
                  <a:srgbClr val="2CCCD3"/>
                </a:solidFill>
                <a:effectLst/>
                <a:latin typeface="Arial" panose="020B0604020202020204" pitchFamily="34" charset="0"/>
                <a:ea typeface="Aptos" panose="020B0004020202020204" pitchFamily="34" charset="0"/>
                <a:cs typeface="Arial" panose="020B0604020202020204" pitchFamily="34" charset="0"/>
              </a:rPr>
              <a:t>Co-production</a:t>
            </a:r>
          </a:p>
          <a:p>
            <a:pPr>
              <a:lnSpc>
                <a:spcPct val="115000"/>
              </a:lnSpc>
              <a:spcAft>
                <a:spcPts val="800"/>
              </a:spcAft>
            </a:pP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Young leaders plan, deliver and review a lunchtime </a:t>
            </a:r>
            <a:r>
              <a:rPr lang="en-US" sz="28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programme</a:t>
            </a: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for </a:t>
            </a:r>
            <a:b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b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less-active pupils.</a:t>
            </a:r>
            <a:endParaRPr lang="en-US" sz="32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8" name="Title 4">
            <a:extLst>
              <a:ext uri="{FF2B5EF4-FFF2-40B4-BE49-F238E27FC236}">
                <a16:creationId xmlns:a16="http://schemas.microsoft.com/office/drawing/2014/main" id="{8785F16A-8C4E-9997-9EAE-CDA1926C3F7A}"/>
              </a:ext>
            </a:extLst>
          </p:cNvPr>
          <p:cNvSpPr txBox="1">
            <a:spLocks/>
          </p:cNvSpPr>
          <p:nvPr/>
        </p:nvSpPr>
        <p:spPr>
          <a:xfrm>
            <a:off x="681925" y="567625"/>
            <a:ext cx="10515600"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Examples – Type of Youth Voice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10" name="Straight Connector 9">
            <a:extLst>
              <a:ext uri="{FF2B5EF4-FFF2-40B4-BE49-F238E27FC236}">
                <a16:creationId xmlns:a16="http://schemas.microsoft.com/office/drawing/2014/main" id="{855FDD49-F38F-701C-B248-AEE892A9B10C}"/>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3404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49446724-8AB9-5164-79C1-6BA2C0AE65F4}"/>
              </a:ext>
            </a:extLst>
          </p:cNvPr>
          <p:cNvSpPr txBox="1"/>
          <p:nvPr/>
        </p:nvSpPr>
        <p:spPr>
          <a:xfrm>
            <a:off x="584965" y="2477629"/>
            <a:ext cx="2321194"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Experiential learning</a:t>
            </a: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1200" kern="100" dirty="0">
                <a:solidFill>
                  <a:schemeClr val="bg1"/>
                </a:solidFill>
                <a:effectLst/>
                <a:latin typeface="Calibri" panose="020F0502020204030204" pitchFamily="34" charset="0"/>
                <a:ea typeface="Aptos" panose="020B0004020202020204" pitchFamily="34" charset="0"/>
              </a:rPr>
              <a:t> </a:t>
            </a:r>
          </a:p>
          <a:p>
            <a:pP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p:txBody>
      </p:sp>
      <p:sp>
        <p:nvSpPr>
          <p:cNvPr id="4" name="Text Box 1">
            <a:extLst>
              <a:ext uri="{FF2B5EF4-FFF2-40B4-BE49-F238E27FC236}">
                <a16:creationId xmlns:a16="http://schemas.microsoft.com/office/drawing/2014/main" id="{3D126AED-4702-E767-B607-2088FBD536BB}"/>
              </a:ext>
            </a:extLst>
          </p:cNvPr>
          <p:cNvSpPr txBox="1"/>
          <p:nvPr/>
        </p:nvSpPr>
        <p:spPr>
          <a:xfrm>
            <a:off x="3417116" y="2477629"/>
            <a:ext cx="2054618"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Conversations</a:t>
            </a: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in corridors</a:t>
            </a:r>
          </a:p>
          <a:p>
            <a:pPr marL="228600">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p:txBody>
      </p:sp>
      <p:sp>
        <p:nvSpPr>
          <p:cNvPr id="5" name="Text Box 1">
            <a:extLst>
              <a:ext uri="{FF2B5EF4-FFF2-40B4-BE49-F238E27FC236}">
                <a16:creationId xmlns:a16="http://schemas.microsoft.com/office/drawing/2014/main" id="{D5A9C403-8BBC-E406-B3EA-6541145A4AB4}"/>
              </a:ext>
            </a:extLst>
          </p:cNvPr>
          <p:cNvSpPr txBox="1"/>
          <p:nvPr/>
        </p:nvSpPr>
        <p:spPr>
          <a:xfrm>
            <a:off x="3417116" y="3859875"/>
            <a:ext cx="2054618"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Surveys</a:t>
            </a:r>
            <a:endParaRPr lang="fr-FR" sz="2000" b="1"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gn="ctr"/>
            <a:r>
              <a:rPr lang="fr-FR" sz="2000" kern="100" dirty="0" err="1">
                <a:solidFill>
                  <a:schemeClr val="bg1"/>
                </a:solidFill>
                <a:latin typeface="Arial" panose="020B0604020202020204" pitchFamily="34" charset="0"/>
                <a:ea typeface="Aptos" panose="020B0004020202020204" pitchFamily="34" charset="0"/>
                <a:cs typeface="Arial" panose="020B0604020202020204" pitchFamily="34" charset="0"/>
              </a:rPr>
              <a:t>p</a:t>
            </a:r>
            <a:r>
              <a:rPr lang="fr-FR" sz="20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aper</a:t>
            </a:r>
            <a:r>
              <a:rPr lang="fr-FR"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/online </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marL="228600">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p:txBody>
      </p:sp>
      <p:sp>
        <p:nvSpPr>
          <p:cNvPr id="8" name="Text Box 1">
            <a:extLst>
              <a:ext uri="{FF2B5EF4-FFF2-40B4-BE49-F238E27FC236}">
                <a16:creationId xmlns:a16="http://schemas.microsoft.com/office/drawing/2014/main" id="{6B0783ED-379A-A92E-400A-099D5A11671C}"/>
              </a:ext>
            </a:extLst>
          </p:cNvPr>
          <p:cNvSpPr txBox="1"/>
          <p:nvPr/>
        </p:nvSpPr>
        <p:spPr>
          <a:xfrm>
            <a:off x="595384" y="4879222"/>
            <a:ext cx="3289798" cy="727629"/>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Instant feedback</a:t>
            </a:r>
          </a:p>
          <a:p>
            <a:pPr algn="ct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e.g. </a:t>
            </a: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traffic lights, emojis</a:t>
            </a:r>
          </a:p>
          <a:p>
            <a:pPr algn="ctr">
              <a:lnSpc>
                <a:spcPct val="115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gn="ct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marL="228600">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p:txBody>
      </p:sp>
      <p:sp>
        <p:nvSpPr>
          <p:cNvPr id="9" name="Text Box 1">
            <a:extLst>
              <a:ext uri="{FF2B5EF4-FFF2-40B4-BE49-F238E27FC236}">
                <a16:creationId xmlns:a16="http://schemas.microsoft.com/office/drawing/2014/main" id="{B2007DC5-2198-B16A-B665-561C18BFB848}"/>
              </a:ext>
            </a:extLst>
          </p:cNvPr>
          <p:cNvSpPr txBox="1"/>
          <p:nvPr/>
        </p:nvSpPr>
        <p:spPr>
          <a:xfrm>
            <a:off x="584965" y="3859875"/>
            <a:ext cx="2321194"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Active voting</a:t>
            </a: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e.g. run </a:t>
            </a: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to a station</a:t>
            </a:r>
          </a:p>
          <a:p>
            <a:pPr algn="ct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marL="228600">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p:txBody>
      </p:sp>
      <p:sp>
        <p:nvSpPr>
          <p:cNvPr id="10" name="Text Box 1">
            <a:extLst>
              <a:ext uri="{FF2B5EF4-FFF2-40B4-BE49-F238E27FC236}">
                <a16:creationId xmlns:a16="http://schemas.microsoft.com/office/drawing/2014/main" id="{9F904A49-1C59-2F4F-518E-4248D9B0184D}"/>
              </a:ext>
            </a:extLst>
          </p:cNvPr>
          <p:cNvSpPr txBox="1"/>
          <p:nvPr/>
        </p:nvSpPr>
        <p:spPr>
          <a:xfrm>
            <a:off x="4553767" y="4865036"/>
            <a:ext cx="3544915" cy="756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Creative tools</a:t>
            </a:r>
            <a:endParaRPr lang="en-GB" sz="2000" b="1"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gn="ct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a:t>
            </a: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g. </a:t>
            </a:r>
            <a:r>
              <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graffiti walls</a:t>
            </a: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 postcards</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15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gn="ctr">
              <a:lnSpc>
                <a:spcPct val="115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gn="ct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marL="228600">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a:p>
            <a:pPr>
              <a:lnSpc>
                <a:spcPct val="107000"/>
              </a:lnSpc>
              <a:spcAft>
                <a:spcPts val="800"/>
              </a:spcAft>
            </a:pPr>
            <a:r>
              <a:rPr lang="en-GB" sz="1200" kern="100" dirty="0">
                <a:solidFill>
                  <a:schemeClr val="bg1"/>
                </a:solidFill>
                <a:effectLst/>
                <a:latin typeface="Calibri" panose="020F0502020204030204" pitchFamily="34" charset="0"/>
                <a:ea typeface="Aptos" panose="020B0004020202020204" pitchFamily="34" charset="0"/>
              </a:rPr>
              <a:t> </a:t>
            </a:r>
          </a:p>
        </p:txBody>
      </p:sp>
      <p:sp>
        <p:nvSpPr>
          <p:cNvPr id="11" name="Text Box 1">
            <a:extLst>
              <a:ext uri="{FF2B5EF4-FFF2-40B4-BE49-F238E27FC236}">
                <a16:creationId xmlns:a16="http://schemas.microsoft.com/office/drawing/2014/main" id="{3E2599C7-57C5-34A9-7C87-C5DA9A6BAA10}"/>
              </a:ext>
            </a:extLst>
          </p:cNvPr>
          <p:cNvSpPr txBox="1"/>
          <p:nvPr/>
        </p:nvSpPr>
        <p:spPr>
          <a:xfrm>
            <a:off x="5982691" y="2477629"/>
            <a:ext cx="2273619"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Peer discussions</a:t>
            </a:r>
            <a:endParaRPr lang="fr-FR" sz="2000" b="1"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gn="ct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e.g. focus group</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marL="228600">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p:txBody>
      </p:sp>
      <p:sp>
        <p:nvSpPr>
          <p:cNvPr id="15" name="Text Box 1">
            <a:extLst>
              <a:ext uri="{FF2B5EF4-FFF2-40B4-BE49-F238E27FC236}">
                <a16:creationId xmlns:a16="http://schemas.microsoft.com/office/drawing/2014/main" id="{11C766E4-3C7C-CB0E-65D0-86E1B8929D53}"/>
              </a:ext>
            </a:extLst>
          </p:cNvPr>
          <p:cNvSpPr txBox="1"/>
          <p:nvPr/>
        </p:nvSpPr>
        <p:spPr>
          <a:xfrm>
            <a:off x="5982691" y="3859875"/>
            <a:ext cx="2273619"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Stories</a:t>
            </a:r>
            <a:endParaRPr lang="fr-FR" sz="2000" b="1"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gn="ct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video/audio/photo</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marL="228600">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p:txBody>
      </p:sp>
      <p:sp>
        <p:nvSpPr>
          <p:cNvPr id="16" name="Text Box 1">
            <a:extLst>
              <a:ext uri="{FF2B5EF4-FFF2-40B4-BE49-F238E27FC236}">
                <a16:creationId xmlns:a16="http://schemas.microsoft.com/office/drawing/2014/main" id="{E565275E-0343-07A8-8B81-A1D7465C322B}"/>
              </a:ext>
            </a:extLst>
          </p:cNvPr>
          <p:cNvSpPr txBox="1"/>
          <p:nvPr/>
        </p:nvSpPr>
        <p:spPr>
          <a:xfrm>
            <a:off x="8767268" y="2477629"/>
            <a:ext cx="2273619"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Project group</a:t>
            </a:r>
            <a:endParaRPr lang="fr-FR" sz="2000" b="1"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gn="ct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e.g. Girls Active</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marL="228600">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p:txBody>
      </p:sp>
      <p:sp>
        <p:nvSpPr>
          <p:cNvPr id="20" name="Text Box 1">
            <a:extLst>
              <a:ext uri="{FF2B5EF4-FFF2-40B4-BE49-F238E27FC236}">
                <a16:creationId xmlns:a16="http://schemas.microsoft.com/office/drawing/2014/main" id="{7E3EDADD-B799-3395-701B-9AD28BA717D6}"/>
              </a:ext>
            </a:extLst>
          </p:cNvPr>
          <p:cNvSpPr txBox="1"/>
          <p:nvPr/>
        </p:nvSpPr>
        <p:spPr>
          <a:xfrm>
            <a:off x="8767267" y="3859875"/>
            <a:ext cx="2273619"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Youth board/ young </a:t>
            </a:r>
            <a:r>
              <a:rPr lang="en-GB" sz="2000" b="1" kern="100" dirty="0">
                <a:solidFill>
                  <a:schemeClr val="bg1"/>
                </a:solidFill>
                <a:latin typeface="Arial" panose="020B0604020202020204" pitchFamily="34" charset="0"/>
                <a:ea typeface="Aptos" panose="020B0004020202020204" pitchFamily="34" charset="0"/>
                <a:cs typeface="Arial" panose="020B0604020202020204" pitchFamily="34" charset="0"/>
              </a:rPr>
              <a:t>t</a:t>
            </a:r>
            <a:r>
              <a:rPr lang="en-GB"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rustees</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marL="228600">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p:txBody>
      </p:sp>
      <p:sp>
        <p:nvSpPr>
          <p:cNvPr id="21" name="Text Box 1">
            <a:extLst>
              <a:ext uri="{FF2B5EF4-FFF2-40B4-BE49-F238E27FC236}">
                <a16:creationId xmlns:a16="http://schemas.microsoft.com/office/drawing/2014/main" id="{CFA8E4C5-967E-DB93-EEC4-B94B223D3333}"/>
              </a:ext>
            </a:extLst>
          </p:cNvPr>
          <p:cNvSpPr txBox="1"/>
          <p:nvPr/>
        </p:nvSpPr>
        <p:spPr>
          <a:xfrm>
            <a:off x="8767267" y="4847036"/>
            <a:ext cx="2273619" cy="792000"/>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2000" b="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Advisory group</a:t>
            </a:r>
            <a:endParaRPr lang="fr-FR" sz="2000" b="1" kern="100" dirty="0">
              <a:solidFill>
                <a:schemeClr val="bg1"/>
              </a:solidFill>
              <a:latin typeface="Arial" panose="020B0604020202020204" pitchFamily="34" charset="0"/>
              <a:ea typeface="Aptos" panose="020B0004020202020204" pitchFamily="34" charset="0"/>
              <a:cs typeface="Arial" panose="020B0604020202020204" pitchFamily="34" charset="0"/>
            </a:endParaRPr>
          </a:p>
          <a:p>
            <a:pPr algn="ctr"/>
            <a:r>
              <a:rPr lang="en-GB" sz="2000" kern="100" dirty="0">
                <a:solidFill>
                  <a:schemeClr val="bg1"/>
                </a:solidFill>
                <a:latin typeface="Arial" panose="020B0604020202020204" pitchFamily="34" charset="0"/>
                <a:ea typeface="Aptos" panose="020B0004020202020204" pitchFamily="34" charset="0"/>
                <a:cs typeface="Arial" panose="020B0604020202020204" pitchFamily="34" charset="0"/>
              </a:rPr>
              <a:t>e.g. sports council</a:t>
            </a:r>
            <a:endParaRPr lang="en-GB" sz="20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marL="228600">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a:p>
            <a:pPr>
              <a:lnSpc>
                <a:spcPct val="107000"/>
              </a:lnSpc>
              <a:spcAft>
                <a:spcPts val="800"/>
              </a:spcAft>
            </a:pPr>
            <a:r>
              <a:rPr lang="fr-FR" sz="1200" kern="100" dirty="0">
                <a:solidFill>
                  <a:schemeClr val="bg1"/>
                </a:solidFill>
                <a:effectLst/>
                <a:latin typeface="Calibri" panose="020F0502020204030204" pitchFamily="34" charset="0"/>
                <a:ea typeface="Aptos" panose="020B0004020202020204" pitchFamily="34" charset="0"/>
              </a:rPr>
              <a:t> </a:t>
            </a:r>
            <a:endParaRPr lang="en-GB" sz="1200" kern="100" dirty="0">
              <a:solidFill>
                <a:schemeClr val="bg1"/>
              </a:solidFill>
              <a:effectLst/>
              <a:latin typeface="Calibri" panose="020F0502020204030204" pitchFamily="34" charset="0"/>
              <a:ea typeface="Aptos" panose="020B0004020202020204" pitchFamily="34" charset="0"/>
            </a:endParaRPr>
          </a:p>
        </p:txBody>
      </p:sp>
      <p:cxnSp>
        <p:nvCxnSpPr>
          <p:cNvPr id="13" name="Straight Connector 12">
            <a:extLst>
              <a:ext uri="{FF2B5EF4-FFF2-40B4-BE49-F238E27FC236}">
                <a16:creationId xmlns:a16="http://schemas.microsoft.com/office/drawing/2014/main" id="{12618B7C-30B8-92B2-1AA8-2F195767B832}"/>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
        <p:nvSpPr>
          <p:cNvPr id="18" name="Title 6">
            <a:extLst>
              <a:ext uri="{FF2B5EF4-FFF2-40B4-BE49-F238E27FC236}">
                <a16:creationId xmlns:a16="http://schemas.microsoft.com/office/drawing/2014/main" id="{1F105349-6069-8C9E-533C-7B6707EDD43C}"/>
              </a:ext>
            </a:extLst>
          </p:cNvPr>
          <p:cNvSpPr txBox="1">
            <a:spLocks/>
          </p:cNvSpPr>
          <p:nvPr/>
        </p:nvSpPr>
        <p:spPr>
          <a:xfrm>
            <a:off x="678213" y="1317809"/>
            <a:ext cx="11453813"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rPr>
              <a:t>The depth reflects the young people’s time – not necessarily the facilitator’s time.</a:t>
            </a:r>
            <a:endParaRPr lang="en-GB" sz="2000" b="1" dirty="0">
              <a:solidFill>
                <a:schemeClr val="tx1">
                  <a:lumMod val="95000"/>
                  <a:lumOff val="5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22" name="Title 4">
            <a:extLst>
              <a:ext uri="{FF2B5EF4-FFF2-40B4-BE49-F238E27FC236}">
                <a16:creationId xmlns:a16="http://schemas.microsoft.com/office/drawing/2014/main" id="{C3B6B487-9E04-E98B-1B2F-3F9A428B1ABB}"/>
              </a:ext>
            </a:extLst>
          </p:cNvPr>
          <p:cNvSpPr txBox="1">
            <a:spLocks/>
          </p:cNvSpPr>
          <p:nvPr/>
        </p:nvSpPr>
        <p:spPr>
          <a:xfrm>
            <a:off x="681924" y="567625"/>
            <a:ext cx="11901015"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200" b="1" dirty="0">
                <a:solidFill>
                  <a:srgbClr val="1E22AA"/>
                </a:solidFill>
                <a:latin typeface="Arial Black" panose="020B0604020202020204" pitchFamily="34" charset="0"/>
                <a:ea typeface="+mn-ea"/>
                <a:cs typeface="Arial Black" panose="020B0604020202020204" pitchFamily="34" charset="0"/>
              </a:rPr>
              <a:t>A depth gauge for Youth Voice roles/activities</a:t>
            </a:r>
            <a:endParaRPr lang="en-GB" sz="3200" b="1" dirty="0">
              <a:solidFill>
                <a:srgbClr val="1E22AA"/>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28337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
            <a:extLst>
              <a:ext uri="{FF2B5EF4-FFF2-40B4-BE49-F238E27FC236}">
                <a16:creationId xmlns:a16="http://schemas.microsoft.com/office/drawing/2014/main" id="{B43C5B2A-FE90-4A8B-ED6A-CBB592B60FBA}"/>
              </a:ext>
            </a:extLst>
          </p:cNvPr>
          <p:cNvSpPr txBox="1"/>
          <p:nvPr/>
        </p:nvSpPr>
        <p:spPr>
          <a:xfrm>
            <a:off x="774913" y="2580040"/>
            <a:ext cx="3398292" cy="2687701"/>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All </a:t>
            </a:r>
            <a:r>
              <a:rPr lang="en-US" sz="2800" kern="100" dirty="0">
                <a:solidFill>
                  <a:schemeClr val="bg1"/>
                </a:solidFill>
                <a:latin typeface="Arial" panose="020B0604020202020204" pitchFamily="34" charset="0"/>
                <a:ea typeface="Aptos" panose="020B0004020202020204" pitchFamily="34" charset="0"/>
                <a:cs typeface="Arial" panose="020B0604020202020204" pitchFamily="34" charset="0"/>
              </a:rPr>
              <a:t>p</a:t>
            </a: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upils are asked to use emojis to give feedback on specific aspects in each PE lesson.</a:t>
            </a:r>
          </a:p>
        </p:txBody>
      </p:sp>
      <p:sp>
        <p:nvSpPr>
          <p:cNvPr id="11" name="Text Box 1">
            <a:extLst>
              <a:ext uri="{FF2B5EF4-FFF2-40B4-BE49-F238E27FC236}">
                <a16:creationId xmlns:a16="http://schemas.microsoft.com/office/drawing/2014/main" id="{427F124A-A94C-C74A-E62E-D4DF098C5CF3}"/>
              </a:ext>
            </a:extLst>
          </p:cNvPr>
          <p:cNvSpPr txBox="1"/>
          <p:nvPr/>
        </p:nvSpPr>
        <p:spPr>
          <a:xfrm>
            <a:off x="4510592" y="2580039"/>
            <a:ext cx="3398292" cy="2687701"/>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Girls Active leaders are supported to run a focus group to gather the views of less-active girls.</a:t>
            </a:r>
          </a:p>
        </p:txBody>
      </p:sp>
      <p:sp>
        <p:nvSpPr>
          <p:cNvPr id="12" name="Text Box 1">
            <a:extLst>
              <a:ext uri="{FF2B5EF4-FFF2-40B4-BE49-F238E27FC236}">
                <a16:creationId xmlns:a16="http://schemas.microsoft.com/office/drawing/2014/main" id="{33AF2C52-B9ED-E985-EFCF-755943DEB73B}"/>
              </a:ext>
            </a:extLst>
          </p:cNvPr>
          <p:cNvSpPr txBox="1"/>
          <p:nvPr/>
        </p:nvSpPr>
        <p:spPr>
          <a:xfrm>
            <a:off x="8246271" y="2580040"/>
            <a:ext cx="3398292" cy="2687701"/>
          </a:xfrm>
          <a:prstGeom prst="rect">
            <a:avLst/>
          </a:prstGeom>
          <a:solidFill>
            <a:srgbClr val="1E22A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800"/>
              </a:spcAft>
            </a:pPr>
            <a:r>
              <a:rPr lang="en-US" sz="28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Two reps for each year are selected to work alongside staff on a PE curriculum review.</a:t>
            </a:r>
          </a:p>
        </p:txBody>
      </p:sp>
      <p:sp>
        <p:nvSpPr>
          <p:cNvPr id="13" name="Title 4">
            <a:extLst>
              <a:ext uri="{FF2B5EF4-FFF2-40B4-BE49-F238E27FC236}">
                <a16:creationId xmlns:a16="http://schemas.microsoft.com/office/drawing/2014/main" id="{72B7D995-E46B-B82A-0BB4-3761DD42E21F}"/>
              </a:ext>
            </a:extLst>
          </p:cNvPr>
          <p:cNvSpPr txBox="1">
            <a:spLocks/>
          </p:cNvSpPr>
          <p:nvPr/>
        </p:nvSpPr>
        <p:spPr>
          <a:xfrm>
            <a:off x="681925" y="567625"/>
            <a:ext cx="10515600"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Examples – Depth of Youth Voice</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14" name="Straight Connector 13">
            <a:extLst>
              <a:ext uri="{FF2B5EF4-FFF2-40B4-BE49-F238E27FC236}">
                <a16:creationId xmlns:a16="http://schemas.microsoft.com/office/drawing/2014/main" id="{1AC92E40-B0C1-E530-19B6-C312F900316D}"/>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20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0FD16D-665D-73D6-FFDB-CCE8C107B285}"/>
              </a:ext>
            </a:extLst>
          </p:cNvPr>
          <p:cNvSpPr>
            <a:spLocks noGrp="1"/>
          </p:cNvSpPr>
          <p:nvPr>
            <p:ph sz="half" idx="4294967295"/>
          </p:nvPr>
        </p:nvSpPr>
        <p:spPr>
          <a:xfrm>
            <a:off x="4917375" y="1895052"/>
            <a:ext cx="6280150" cy="4211637"/>
          </a:xfrm>
        </p:spPr>
        <p:txBody>
          <a:bodyPr>
            <a:normAutofit fontScale="85000" lnSpcReduction="10000"/>
          </a:bodyPr>
          <a:lstStyle/>
          <a:p>
            <a:pPr marL="0" indent="0">
              <a:buNone/>
            </a:pPr>
            <a:r>
              <a:rPr lang="en-GB" sz="3000" b="1" i="1" dirty="0">
                <a:solidFill>
                  <a:srgbClr val="1E22AA"/>
                </a:solidFill>
                <a:latin typeface="Arial" panose="020B0604020202020204" pitchFamily="34" charset="0"/>
                <a:cs typeface="Arial" panose="020B0604020202020204" pitchFamily="34" charset="0"/>
              </a:rPr>
              <a:t>Young people have a </a:t>
            </a:r>
            <a:r>
              <a:rPr lang="en-GB" sz="3000" b="1" i="1" dirty="0">
                <a:solidFill>
                  <a:srgbClr val="2CCCD3"/>
                </a:solidFill>
                <a:latin typeface="Arial" panose="020B0604020202020204" pitchFamily="34" charset="0"/>
                <a:cs typeface="Arial" panose="020B0604020202020204" pitchFamily="34" charset="0"/>
              </a:rPr>
              <a:t>right</a:t>
            </a:r>
            <a:r>
              <a:rPr lang="en-GB" sz="3000" b="1" i="1" dirty="0">
                <a:solidFill>
                  <a:srgbClr val="1E22AA"/>
                </a:solidFill>
                <a:latin typeface="Arial" panose="020B0604020202020204" pitchFamily="34" charset="0"/>
                <a:cs typeface="Arial" panose="020B0604020202020204" pitchFamily="34" charset="0"/>
              </a:rPr>
              <a:t> to a voice.</a:t>
            </a:r>
          </a:p>
          <a:p>
            <a:pPr marL="0" indent="0">
              <a:buNone/>
            </a:pPr>
            <a:endParaRPr lang="en-GB" dirty="0">
              <a:solidFill>
                <a:srgbClr val="1E22AA"/>
              </a:solidFill>
              <a:latin typeface="Arial" panose="020B0604020202020204" pitchFamily="34" charset="0"/>
              <a:cs typeface="Arial" panose="020B0604020202020204" pitchFamily="34" charset="0"/>
            </a:endParaRPr>
          </a:p>
          <a:p>
            <a:pPr marL="0" indent="0">
              <a:lnSpc>
                <a:spcPct val="110000"/>
              </a:lnSpc>
              <a:spcAft>
                <a:spcPts val="600"/>
              </a:spcAft>
              <a:buNone/>
            </a:pPr>
            <a:r>
              <a:rPr lang="en-GB" sz="3000" b="1" dirty="0">
                <a:solidFill>
                  <a:srgbClr val="2CCCD3"/>
                </a:solidFill>
                <a:effectLst/>
                <a:latin typeface="Arial" panose="020B0604020202020204" pitchFamily="34" charset="0"/>
                <a:ea typeface="Aptos" panose="020B0004020202020204" pitchFamily="34" charset="0"/>
                <a:cs typeface="Arial" panose="020B0604020202020204" pitchFamily="34" charset="0"/>
              </a:rPr>
              <a:t>“</a:t>
            </a:r>
            <a:r>
              <a:rPr lang="en-GB" sz="3000" dirty="0">
                <a:effectLst/>
                <a:latin typeface="Arial" panose="020B0604020202020204" pitchFamily="34" charset="0"/>
                <a:ea typeface="Aptos" panose="020B0004020202020204" pitchFamily="34" charset="0"/>
                <a:cs typeface="Arial" panose="020B0604020202020204" pitchFamily="34" charset="0"/>
              </a:rPr>
              <a:t>Every child has the right to express their views, feelings and wishes in all matters affecting them, and to have their views considered and taken seriously</a:t>
            </a:r>
            <a:r>
              <a:rPr lang="en-GB" sz="3000" dirty="0">
                <a:latin typeface="Arial" panose="020B0604020202020204" pitchFamily="34" charset="0"/>
                <a:ea typeface="Aptos" panose="020B0004020202020204" pitchFamily="34" charset="0"/>
                <a:cs typeface="Arial" panose="020B0604020202020204" pitchFamily="34" charset="0"/>
              </a:rPr>
              <a:t>. </a:t>
            </a:r>
            <a:r>
              <a:rPr lang="en-GB" sz="3000" dirty="0">
                <a:effectLst/>
                <a:latin typeface="Arial" panose="020B0604020202020204" pitchFamily="34" charset="0"/>
                <a:ea typeface="Aptos" panose="020B0004020202020204" pitchFamily="34" charset="0"/>
                <a:cs typeface="Arial" panose="020B0604020202020204" pitchFamily="34" charset="0"/>
              </a:rPr>
              <a:t>This right applies at all times.</a:t>
            </a:r>
            <a:r>
              <a:rPr lang="en-GB" sz="3000" b="1" dirty="0">
                <a:effectLst/>
                <a:latin typeface="Arial" panose="020B0604020202020204" pitchFamily="34" charset="0"/>
                <a:ea typeface="Aptos" panose="020B0004020202020204" pitchFamily="34" charset="0"/>
                <a:cs typeface="Arial" panose="020B0604020202020204" pitchFamily="34" charset="0"/>
              </a:rPr>
              <a:t>”</a:t>
            </a:r>
            <a:r>
              <a:rPr lang="en-GB" sz="3000" dirty="0">
                <a:effectLst/>
                <a:latin typeface="Arial" panose="020B0604020202020204" pitchFamily="34" charset="0"/>
                <a:ea typeface="Aptos" panose="020B0004020202020204" pitchFamily="34" charset="0"/>
                <a:cs typeface="Arial" panose="020B0604020202020204" pitchFamily="34" charset="0"/>
              </a:rPr>
              <a:t> </a:t>
            </a:r>
          </a:p>
          <a:p>
            <a:pPr marL="0" indent="0" algn="r">
              <a:buNone/>
            </a:pPr>
            <a:endParaRPr lang="en-GB" dirty="0">
              <a:solidFill>
                <a:srgbClr val="1E22AA"/>
              </a:solidFill>
              <a:latin typeface="Arial" panose="020B0604020202020204" pitchFamily="34" charset="0"/>
              <a:cs typeface="Arial" panose="020B0604020202020204" pitchFamily="34" charset="0"/>
            </a:endParaRPr>
          </a:p>
          <a:p>
            <a:pPr marL="0" indent="0">
              <a:buNone/>
            </a:pPr>
            <a:r>
              <a:rPr lang="en-GB" b="1" dirty="0">
                <a:solidFill>
                  <a:srgbClr val="1E22AA"/>
                </a:solidFill>
                <a:latin typeface="Arial" panose="020B0604020202020204" pitchFamily="34" charset="0"/>
                <a:cs typeface="Arial" panose="020B0604020202020204" pitchFamily="34" charset="0"/>
              </a:rPr>
              <a:t>UNCRC, Article 12</a:t>
            </a:r>
          </a:p>
        </p:txBody>
      </p:sp>
      <p:sp>
        <p:nvSpPr>
          <p:cNvPr id="6" name="Title 4">
            <a:extLst>
              <a:ext uri="{FF2B5EF4-FFF2-40B4-BE49-F238E27FC236}">
                <a16:creationId xmlns:a16="http://schemas.microsoft.com/office/drawing/2014/main" id="{B0673672-78DF-3CF9-B82D-05D2384E0A07}"/>
              </a:ext>
            </a:extLst>
          </p:cNvPr>
          <p:cNvSpPr txBox="1">
            <a:spLocks/>
          </p:cNvSpPr>
          <p:nvPr/>
        </p:nvSpPr>
        <p:spPr>
          <a:xfrm>
            <a:off x="681925" y="567625"/>
            <a:ext cx="10515600"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Why is Youth Voice important?</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9" name="Straight Connector 8">
            <a:extLst>
              <a:ext uri="{FF2B5EF4-FFF2-40B4-BE49-F238E27FC236}">
                <a16:creationId xmlns:a16="http://schemas.microsoft.com/office/drawing/2014/main" id="{4DFA306A-2978-5C5F-7E5D-11BCFD2A504C}"/>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207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00FD16D-665D-73D6-FFDB-CCE8C107B285}"/>
              </a:ext>
            </a:extLst>
          </p:cNvPr>
          <p:cNvSpPr>
            <a:spLocks noGrp="1"/>
          </p:cNvSpPr>
          <p:nvPr>
            <p:ph sz="half" idx="4294967295"/>
          </p:nvPr>
        </p:nvSpPr>
        <p:spPr>
          <a:xfrm>
            <a:off x="417443" y="2383172"/>
            <a:ext cx="4486275" cy="4075112"/>
          </a:xfrm>
        </p:spPr>
        <p:txBody>
          <a:bodyPr>
            <a:normAutofit/>
          </a:bodyPr>
          <a:lstStyle/>
          <a:p>
            <a:pPr>
              <a:buClr>
                <a:srgbClr val="2CCCD3"/>
              </a:buClr>
            </a:pPr>
            <a:r>
              <a:rPr lang="en-US" sz="2400" dirty="0">
                <a:latin typeface="Arial" panose="020B0604020202020204" pitchFamily="34" charset="0"/>
                <a:cs typeface="Arial" panose="020B0604020202020204" pitchFamily="34" charset="0"/>
              </a:rPr>
              <a:t>Feel valued and connected</a:t>
            </a:r>
          </a:p>
          <a:p>
            <a:pPr>
              <a:buClr>
                <a:srgbClr val="2CCCD3"/>
              </a:buClr>
            </a:pPr>
            <a:r>
              <a:rPr lang="en-US" sz="2400" dirty="0">
                <a:latin typeface="Arial" panose="020B0604020202020204" pitchFamily="34" charset="0"/>
                <a:cs typeface="Arial" panose="020B0604020202020204" pitchFamily="34" charset="0"/>
              </a:rPr>
              <a:t>Gain confidence and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self-belief</a:t>
            </a:r>
          </a:p>
          <a:p>
            <a:pPr>
              <a:buClr>
                <a:srgbClr val="2CCCD3"/>
              </a:buClr>
            </a:pPr>
            <a:r>
              <a:rPr lang="en-US" sz="2400" dirty="0">
                <a:latin typeface="Arial" panose="020B0604020202020204" pitchFamily="34" charset="0"/>
                <a:cs typeface="Arial" panose="020B0604020202020204" pitchFamily="34" charset="0"/>
              </a:rPr>
              <a:t>Develop transferable learning, leadership and life skills</a:t>
            </a:r>
          </a:p>
          <a:p>
            <a:pPr>
              <a:buClr>
                <a:srgbClr val="2CCCD3"/>
              </a:buClr>
            </a:pPr>
            <a:r>
              <a:rPr lang="en-US" sz="2400" dirty="0">
                <a:latin typeface="Arial" panose="020B0604020202020204" pitchFamily="34" charset="0"/>
                <a:cs typeface="Arial" panose="020B0604020202020204" pitchFamily="34" charset="0"/>
              </a:rPr>
              <a:t>Have new and more relevant opportunities </a:t>
            </a:r>
          </a:p>
          <a:p>
            <a:pPr>
              <a:buClr>
                <a:srgbClr val="2CCCD3"/>
              </a:buClr>
            </a:pPr>
            <a:r>
              <a:rPr lang="en-US" sz="2400" dirty="0">
                <a:latin typeface="Arial" panose="020B0604020202020204" pitchFamily="34" charset="0"/>
                <a:cs typeface="Arial" panose="020B0604020202020204" pitchFamily="34" charset="0"/>
              </a:rPr>
              <a:t>Are fully included and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better supported </a:t>
            </a:r>
          </a:p>
        </p:txBody>
      </p:sp>
      <p:sp>
        <p:nvSpPr>
          <p:cNvPr id="10" name="Content Placeholder 9">
            <a:extLst>
              <a:ext uri="{FF2B5EF4-FFF2-40B4-BE49-F238E27FC236}">
                <a16:creationId xmlns:a16="http://schemas.microsoft.com/office/drawing/2014/main" id="{1C950B90-E0BC-F970-BD2C-F673746849C3}"/>
              </a:ext>
            </a:extLst>
          </p:cNvPr>
          <p:cNvSpPr>
            <a:spLocks noGrp="1"/>
          </p:cNvSpPr>
          <p:nvPr>
            <p:ph sz="quarter" idx="4294967295"/>
          </p:nvPr>
        </p:nvSpPr>
        <p:spPr>
          <a:xfrm>
            <a:off x="4856231" y="2383172"/>
            <a:ext cx="4852987" cy="3779837"/>
          </a:xfrm>
        </p:spPr>
        <p:txBody>
          <a:bodyPr>
            <a:normAutofit lnSpcReduction="10000"/>
          </a:bodyPr>
          <a:lstStyle/>
          <a:p>
            <a:pPr>
              <a:buClr>
                <a:srgbClr val="2CCCD3"/>
              </a:buClr>
            </a:pPr>
            <a:r>
              <a:rPr lang="en-US" sz="2400" dirty="0">
                <a:latin typeface="Arial" panose="020B0604020202020204" pitchFamily="34" charset="0"/>
                <a:cs typeface="Arial" panose="020B0604020202020204" pitchFamily="34" charset="0"/>
              </a:rPr>
              <a:t>Provide better, more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relevant education/services</a:t>
            </a:r>
          </a:p>
          <a:p>
            <a:pPr>
              <a:buClr>
                <a:srgbClr val="2CCCD3"/>
              </a:buClr>
            </a:pPr>
            <a:r>
              <a:rPr lang="en-US" sz="2400" dirty="0">
                <a:latin typeface="Arial" panose="020B0604020202020204" pitchFamily="34" charset="0"/>
                <a:cs typeface="Arial" panose="020B0604020202020204" pitchFamily="34" charset="0"/>
              </a:rPr>
              <a:t>Increase engagement of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young people</a:t>
            </a:r>
          </a:p>
          <a:p>
            <a:pPr>
              <a:buClr>
                <a:srgbClr val="2CCCD3"/>
              </a:buClr>
            </a:pPr>
            <a:r>
              <a:rPr lang="en-US" sz="2400" dirty="0">
                <a:latin typeface="Arial" panose="020B0604020202020204" pitchFamily="34" charset="0"/>
                <a:cs typeface="Arial" panose="020B0604020202020204" pitchFamily="34" charset="0"/>
              </a:rPr>
              <a:t>Improve equality, diversity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and inclusion</a:t>
            </a:r>
          </a:p>
          <a:p>
            <a:pPr>
              <a:buClr>
                <a:srgbClr val="2CCCD3"/>
              </a:buClr>
            </a:pPr>
            <a:r>
              <a:rPr lang="en-US" sz="2400" dirty="0">
                <a:latin typeface="Arial" panose="020B0604020202020204" pitchFamily="34" charset="0"/>
                <a:cs typeface="Arial" panose="020B0604020202020204" pitchFamily="34" charset="0"/>
              </a:rPr>
              <a:t>Develop the citizens and workforce of the future</a:t>
            </a:r>
          </a:p>
          <a:p>
            <a:pPr>
              <a:buClr>
                <a:srgbClr val="2CCCD3"/>
              </a:buClr>
            </a:pPr>
            <a:r>
              <a:rPr lang="en-US" sz="2400" dirty="0">
                <a:latin typeface="Arial" panose="020B0604020202020204" pitchFamily="34" charset="0"/>
                <a:cs typeface="Arial" panose="020B0604020202020204" pitchFamily="34" charset="0"/>
              </a:rPr>
              <a:t>Increase efficiency and effectiveness </a:t>
            </a:r>
          </a:p>
          <a:p>
            <a:pPr>
              <a:buClr>
                <a:srgbClr val="2CCCD3"/>
              </a:buClr>
            </a:pPr>
            <a:endParaRPr lang="en-GB" dirty="0"/>
          </a:p>
        </p:txBody>
      </p:sp>
      <p:sp>
        <p:nvSpPr>
          <p:cNvPr id="2" name="Title 4">
            <a:extLst>
              <a:ext uri="{FF2B5EF4-FFF2-40B4-BE49-F238E27FC236}">
                <a16:creationId xmlns:a16="http://schemas.microsoft.com/office/drawing/2014/main" id="{C1929F37-985E-D06D-F4D2-053EDB0DFDF5}"/>
              </a:ext>
            </a:extLst>
          </p:cNvPr>
          <p:cNvSpPr txBox="1">
            <a:spLocks/>
          </p:cNvSpPr>
          <p:nvPr/>
        </p:nvSpPr>
        <p:spPr>
          <a:xfrm>
            <a:off x="681925" y="567625"/>
            <a:ext cx="824341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3600" b="1" dirty="0">
                <a:solidFill>
                  <a:srgbClr val="1E22AA"/>
                </a:solidFill>
                <a:latin typeface="Arial Black" panose="020B0604020202020204" pitchFamily="34" charset="0"/>
                <a:ea typeface="+mn-ea"/>
                <a:cs typeface="Arial Black" panose="020B0604020202020204" pitchFamily="34" charset="0"/>
              </a:rPr>
              <a:t>Youth Voice benefits us all</a:t>
            </a:r>
            <a:endParaRPr lang="en-GB" sz="3600" b="1" dirty="0">
              <a:solidFill>
                <a:srgbClr val="1E22AA"/>
              </a:solidFill>
              <a:latin typeface="Arial Black" panose="020B0604020202020204" pitchFamily="34" charset="0"/>
              <a:cs typeface="Arial Black" panose="020B0604020202020204" pitchFamily="34" charset="0"/>
            </a:endParaRPr>
          </a:p>
        </p:txBody>
      </p:sp>
      <p:cxnSp>
        <p:nvCxnSpPr>
          <p:cNvPr id="3" name="Straight Connector 2">
            <a:extLst>
              <a:ext uri="{FF2B5EF4-FFF2-40B4-BE49-F238E27FC236}">
                <a16:creationId xmlns:a16="http://schemas.microsoft.com/office/drawing/2014/main" id="{5577559B-2E35-1F43-CE32-7562AA12F76E}"/>
              </a:ext>
            </a:extLst>
          </p:cNvPr>
          <p:cNvCxnSpPr/>
          <p:nvPr/>
        </p:nvCxnSpPr>
        <p:spPr>
          <a:xfrm>
            <a:off x="774913" y="1417422"/>
            <a:ext cx="1735810" cy="0"/>
          </a:xfrm>
          <a:prstGeom prst="line">
            <a:avLst/>
          </a:prstGeom>
          <a:ln w="127000">
            <a:solidFill>
              <a:srgbClr val="2CCCD3"/>
            </a:solidFill>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A965C554-DAFB-6A5E-1F71-27F487C951E7}"/>
              </a:ext>
            </a:extLst>
          </p:cNvPr>
          <p:cNvSpPr txBox="1">
            <a:spLocks/>
          </p:cNvSpPr>
          <p:nvPr/>
        </p:nvSpPr>
        <p:spPr>
          <a:xfrm>
            <a:off x="681925" y="1747418"/>
            <a:ext cx="824341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2800" b="1" i="1" dirty="0">
                <a:solidFill>
                  <a:srgbClr val="1E22AA"/>
                </a:solidFill>
                <a:latin typeface="Arial" panose="020B0604020202020204" pitchFamily="34" charset="0"/>
                <a:ea typeface="+mn-ea"/>
                <a:cs typeface="Arial" panose="020B0604020202020204" pitchFamily="34" charset="0"/>
              </a:rPr>
              <a:t>Young people</a:t>
            </a:r>
            <a:endParaRPr lang="en-GB" sz="2800" b="1" i="1" dirty="0">
              <a:solidFill>
                <a:srgbClr val="1E22AA"/>
              </a:solidFill>
              <a:latin typeface="Arial" panose="020B0604020202020204" pitchFamily="34" charset="0"/>
              <a:cs typeface="Arial" panose="020B0604020202020204" pitchFamily="34" charset="0"/>
            </a:endParaRPr>
          </a:p>
        </p:txBody>
      </p:sp>
      <p:sp>
        <p:nvSpPr>
          <p:cNvPr id="12" name="Title 4">
            <a:extLst>
              <a:ext uri="{FF2B5EF4-FFF2-40B4-BE49-F238E27FC236}">
                <a16:creationId xmlns:a16="http://schemas.microsoft.com/office/drawing/2014/main" id="{D0DCD2DD-3B61-C798-D451-62E3B283B21B}"/>
              </a:ext>
            </a:extLst>
          </p:cNvPr>
          <p:cNvSpPr txBox="1">
            <a:spLocks/>
          </p:cNvSpPr>
          <p:nvPr/>
        </p:nvSpPr>
        <p:spPr>
          <a:xfrm>
            <a:off x="5094899" y="1747418"/>
            <a:ext cx="4009344" cy="5398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defRPr/>
            </a:pPr>
            <a:r>
              <a:rPr lang="en-GB" sz="2800" b="1" i="1" dirty="0">
                <a:solidFill>
                  <a:srgbClr val="1E22AA"/>
                </a:solidFill>
                <a:latin typeface="Arial" panose="020B0604020202020204" pitchFamily="34" charset="0"/>
                <a:ea typeface="+mn-ea"/>
                <a:cs typeface="Arial" panose="020B0604020202020204" pitchFamily="34" charset="0"/>
              </a:rPr>
              <a:t>Schools/organisations</a:t>
            </a:r>
            <a:endParaRPr lang="en-GB" sz="2800" b="1" i="1" dirty="0">
              <a:solidFill>
                <a:srgbClr val="1E22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3559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EE40DC4278584EA169829DB3DEAE6E" ma:contentTypeVersion="10" ma:contentTypeDescription="Create a new document." ma:contentTypeScope="" ma:versionID="36c0c012341c887eeb2dd8f6d89c5ec5">
  <xsd:schema xmlns:xsd="http://www.w3.org/2001/XMLSchema" xmlns:xs="http://www.w3.org/2001/XMLSchema" xmlns:p="http://schemas.microsoft.com/office/2006/metadata/properties" xmlns:ns2="f177da4e-31c6-4ed7-84fc-6eb4e42ca75b" targetNamespace="http://schemas.microsoft.com/office/2006/metadata/properties" ma:root="true" ma:fieldsID="41ed2e8d67b46179075dc02c180cd08f" ns2:_="">
    <xsd:import namespace="f177da4e-31c6-4ed7-84fc-6eb4e42ca7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77da4e-31c6-4ed7-84fc-6eb4e42ca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FA4A7F-B6D6-4272-9451-86BC2C6A3C5B}">
  <ds:schemaRefs>
    <ds:schemaRef ds:uri="http://schemas.microsoft.com/sharepoint/v3/contenttype/forms"/>
  </ds:schemaRefs>
</ds:datastoreItem>
</file>

<file path=customXml/itemProps2.xml><?xml version="1.0" encoding="utf-8"?>
<ds:datastoreItem xmlns:ds="http://schemas.openxmlformats.org/officeDocument/2006/customXml" ds:itemID="{33259D06-1920-4AEF-A3E5-27B52769F5C3}">
  <ds:schemaRefs>
    <ds:schemaRef ds:uri="http://schemas.openxmlformats.org/package/2006/metadata/core-properties"/>
    <ds:schemaRef ds:uri="http://purl.org/dc/terms/"/>
    <ds:schemaRef ds:uri="http://purl.org/dc/elements/1.1/"/>
    <ds:schemaRef ds:uri="http://schemas.microsoft.com/office/2006/documentManagement/types"/>
    <ds:schemaRef ds:uri="http://purl.org/dc/dcmitype/"/>
    <ds:schemaRef ds:uri="f177da4e-31c6-4ed7-84fc-6eb4e42ca75b"/>
    <ds:schemaRef ds:uri="http://schemas.microsoft.com/office/infopath/2007/PartnerControls"/>
    <ds:schemaRef ds:uri="http://www.w3.org/XML/1998/namespace"/>
    <ds:schemaRef ds:uri="http://schemas.microsoft.com/office/2006/metadata/properties"/>
  </ds:schemaRefs>
</ds:datastoreItem>
</file>

<file path=customXml/itemProps3.xml><?xml version="1.0" encoding="utf-8"?>
<ds:datastoreItem xmlns:ds="http://schemas.openxmlformats.org/officeDocument/2006/customXml" ds:itemID="{D52FB2D7-599C-4933-807F-F226C7633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77da4e-31c6-4ed7-84fc-6eb4e42ca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2075</TotalTime>
  <Words>2108</Words>
  <Application>Microsoft Office PowerPoint</Application>
  <PresentationFormat>Widescreen</PresentationFormat>
  <Paragraphs>279</Paragraphs>
  <Slides>25</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Pickering</dc:creator>
  <cp:lastModifiedBy>Alison Goodall</cp:lastModifiedBy>
  <cp:revision>42</cp:revision>
  <dcterms:created xsi:type="dcterms:W3CDTF">2018-04-12T10:22:44Z</dcterms:created>
  <dcterms:modified xsi:type="dcterms:W3CDTF">2024-08-13T13:11:35Z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0x010100FAEE40DC4278584EA169829DB3DEAE6E</vt:lpwstr>
  </property>
</Properties>
</file>