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0.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1.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2.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3.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4.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5.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7.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8.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285" r:id="rId2"/>
    <p:sldId id="325" r:id="rId3"/>
    <p:sldId id="357" r:id="rId4"/>
    <p:sldId id="358" r:id="rId5"/>
    <p:sldId id="359" r:id="rId6"/>
    <p:sldId id="360" r:id="rId7"/>
    <p:sldId id="362" r:id="rId8"/>
    <p:sldId id="380" r:id="rId9"/>
    <p:sldId id="381" r:id="rId10"/>
    <p:sldId id="382" r:id="rId11"/>
    <p:sldId id="383" r:id="rId12"/>
    <p:sldId id="384" r:id="rId13"/>
    <p:sldId id="363" r:id="rId14"/>
    <p:sldId id="385" r:id="rId15"/>
    <p:sldId id="386" r:id="rId16"/>
    <p:sldId id="387" r:id="rId17"/>
    <p:sldId id="388" r:id="rId18"/>
    <p:sldId id="389" r:id="rId19"/>
    <p:sldId id="390" r:id="rId20"/>
    <p:sldId id="391" r:id="rId21"/>
    <p:sldId id="400" r:id="rId22"/>
    <p:sldId id="392" r:id="rId23"/>
    <p:sldId id="393" r:id="rId24"/>
    <p:sldId id="394" r:id="rId25"/>
    <p:sldId id="401" r:id="rId26"/>
    <p:sldId id="402" r:id="rId27"/>
    <p:sldId id="403" r:id="rId28"/>
    <p:sldId id="404" r:id="rId29"/>
    <p:sldId id="395" r:id="rId30"/>
    <p:sldId id="396" r:id="rId31"/>
    <p:sldId id="397" r:id="rId32"/>
    <p:sldId id="398" r:id="rId33"/>
    <p:sldId id="399"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E22AA"/>
    <a:srgbClr val="E31C79"/>
    <a:srgbClr val="FF5C39"/>
    <a:srgbClr val="00B74F"/>
    <a:srgbClr val="009FE3"/>
    <a:srgbClr val="E83F4B"/>
    <a:srgbClr val="F39000"/>
    <a:srgbClr val="25303B"/>
    <a:srgbClr val="E6007E"/>
    <a:srgbClr val="994B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756"/>
    <p:restoredTop sz="79963" autoAdjust="0"/>
  </p:normalViewPr>
  <p:slideViewPr>
    <p:cSldViewPr snapToGrid="0" snapToObjects="1">
      <p:cViewPr varScale="1">
        <p:scale>
          <a:sx n="57" d="100"/>
          <a:sy n="57" d="100"/>
        </p:scale>
        <p:origin x="151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0"/>
        <c:ser>
          <c:idx val="0"/>
          <c:order val="0"/>
          <c:tx>
            <c:strRef>
              <c:f>Sheet1!$B$1</c:f>
              <c:strCache>
                <c:ptCount val="1"/>
                <c:pt idx="0">
                  <c:v>Sales</c:v>
                </c:pt>
              </c:strCache>
            </c:strRef>
          </c:tx>
          <c:spPr>
            <a:noFill/>
            <a:ln w="19050">
              <a:solidFill>
                <a:schemeClr val="tx1"/>
              </a:solidFill>
            </a:ln>
            <a:effectLst/>
          </c:spPr>
          <c:dLbls>
            <c:dLbl>
              <c:idx val="0"/>
              <c:layout>
                <c:manualLayout>
                  <c:x val="0.13628590309190075"/>
                  <c:y val="-4.500696311737451E-2"/>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r>
                      <a:rPr lang="en-US" sz="1200">
                        <a:latin typeface="Arial Black" panose="020B0A04020102020204" pitchFamily="34" charset="0"/>
                      </a:rPr>
                      <a:t> 2</a:t>
                    </a:r>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0.11388376984791794"/>
                      <c:h val="7.6627223599274777E-2"/>
                    </c:manualLayout>
                  </c15:layout>
                  <c15:showDataLabelsRange val="0"/>
                </c:ext>
                <c:ext xmlns:c16="http://schemas.microsoft.com/office/drawing/2014/chart" uri="{C3380CC4-5D6E-409C-BE32-E72D297353CC}">
                  <c16:uniqueId val="{00000000-C04A-4E11-AA8F-D7F2A7A9DFB2}"/>
                </c:ext>
              </c:extLst>
            </c:dLbl>
            <c:dLbl>
              <c:idx val="1"/>
              <c:layout>
                <c:manualLayout>
                  <c:x val="9.1118800461361019E-2"/>
                  <c:y val="9.3013283311885075E-2"/>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r>
                      <a:rPr lang="en-US" sz="1200">
                        <a:latin typeface="Arial Black" panose="020B0A04020102020204" pitchFamily="34" charset="0"/>
                      </a:rPr>
                      <a:t>3</a:t>
                    </a:r>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5.2107638794285663E-2"/>
                      <c:h val="7.4475538203153974E-2"/>
                    </c:manualLayout>
                  </c15:layout>
                  <c15:showDataLabelsRange val="0"/>
                </c:ext>
                <c:ext xmlns:c16="http://schemas.microsoft.com/office/drawing/2014/chart" uri="{C3380CC4-5D6E-409C-BE32-E72D297353CC}">
                  <c16:uniqueId val="{00000001-C04A-4E11-AA8F-D7F2A7A9DFB2}"/>
                </c:ext>
              </c:extLst>
            </c:dLbl>
            <c:dLbl>
              <c:idx val="2"/>
              <c:layout>
                <c:manualLayout>
                  <c:x val="0.21259088624560227"/>
                  <c:y val="4.0703668993544884E-2"/>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r>
                      <a:rPr lang="en-US" baseline="0"/>
                      <a:t> </a:t>
                    </a:r>
                    <a:r>
                      <a:rPr lang="en-US" sz="1200" baseline="0">
                        <a:latin typeface="Arial Black" panose="020B0A04020102020204" pitchFamily="34" charset="0"/>
                      </a:rPr>
                      <a:t>4</a:t>
                    </a:r>
                    <a:endParaRPr lang="en-US" sz="1200">
                      <a:latin typeface="Arial Black" panose="020B0A04020102020204" pitchFamily="34" charset="0"/>
                    </a:endParaRPr>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6.8842293791144954E-2"/>
                      <c:h val="0.11045590986209597"/>
                    </c:manualLayout>
                  </c15:layout>
                  <c15:showDataLabelsRange val="0"/>
                </c:ext>
                <c:ext xmlns:c16="http://schemas.microsoft.com/office/drawing/2014/chart" uri="{C3380CC4-5D6E-409C-BE32-E72D297353CC}">
                  <c16:uniqueId val="{00000002-C04A-4E11-AA8F-D7F2A7A9DFB2}"/>
                </c:ext>
              </c:extLst>
            </c:dLbl>
            <c:dLbl>
              <c:idx val="3"/>
              <c:layout>
                <c:manualLayout>
                  <c:x val="-0.19599914372405577"/>
                  <c:y val="6.4949331277972741E-2"/>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r>
                      <a:rPr lang="en-US" sz="1200">
                        <a:latin typeface="Arial Black" panose="020B0A04020102020204" pitchFamily="34" charset="0"/>
                      </a:rPr>
                      <a:t>5</a:t>
                    </a:r>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8.1065573770491797E-2"/>
                      <c:h val="8.5594031409057275E-2"/>
                    </c:manualLayout>
                  </c15:layout>
                  <c15:showDataLabelsRange val="0"/>
                </c:ext>
                <c:ext xmlns:c16="http://schemas.microsoft.com/office/drawing/2014/chart" uri="{C3380CC4-5D6E-409C-BE32-E72D297353CC}">
                  <c16:uniqueId val="{00000003-C04A-4E11-AA8F-D7F2A7A9DFB2}"/>
                </c:ext>
              </c:extLst>
            </c:dLbl>
            <c:dLbl>
              <c:idx val="4"/>
              <c:layout>
                <c:manualLayout>
                  <c:x val="-8.5888710277997257E-2"/>
                  <c:y val="9.2831373917595481E-2"/>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r>
                      <a:rPr lang="en-US"/>
                      <a:t> </a:t>
                    </a:r>
                    <a:r>
                      <a:rPr lang="en-US" sz="1200">
                        <a:latin typeface="Arial Black" panose="020B0A04020102020204" pitchFamily="34" charset="0"/>
                      </a:rPr>
                      <a:t>6</a:t>
                    </a:r>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5.7264942945961544E-2"/>
                      <c:h val="8.6392404508946932E-2"/>
                    </c:manualLayout>
                  </c15:layout>
                  <c15:showDataLabelsRange val="0"/>
                </c:ext>
                <c:ext xmlns:c16="http://schemas.microsoft.com/office/drawing/2014/chart" uri="{C3380CC4-5D6E-409C-BE32-E72D297353CC}">
                  <c16:uniqueId val="{00000004-C04A-4E11-AA8F-D7F2A7A9DFB2}"/>
                </c:ext>
              </c:extLst>
            </c:dLbl>
            <c:dLbl>
              <c:idx val="5"/>
              <c:layout>
                <c:manualLayout>
                  <c:x val="-0.17159825766460043"/>
                  <c:y val="-4.9615583369097771E-2"/>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r>
                      <a:rPr lang="en-US" sz="1200">
                        <a:latin typeface="Arial Black" panose="020B0A04020102020204" pitchFamily="34" charset="0"/>
                      </a:rPr>
                      <a:t>1</a:t>
                    </a:r>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8.1005565793637491E-2"/>
                      <c:h val="8.2281800425669821E-2"/>
                    </c:manualLayout>
                  </c15:layout>
                  <c15:showDataLabelsRange val="0"/>
                </c:ext>
                <c:ext xmlns:c16="http://schemas.microsoft.com/office/drawing/2014/chart" uri="{C3380CC4-5D6E-409C-BE32-E72D297353CC}">
                  <c16:uniqueId val="{00000005-C04A-4E11-AA8F-D7F2A7A9DFB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Skill 1</c:v>
                </c:pt>
                <c:pt idx="1">
                  <c:v>Skill 2</c:v>
                </c:pt>
                <c:pt idx="2">
                  <c:v>Skill 3</c:v>
                </c:pt>
                <c:pt idx="3">
                  <c:v>Skill 4</c:v>
                </c:pt>
                <c:pt idx="4">
                  <c:v>Skill 5</c:v>
                </c:pt>
                <c:pt idx="5">
                  <c:v>Skill 6</c:v>
                </c:pt>
              </c:strCache>
            </c:strRef>
          </c:cat>
          <c:val>
            <c:numRef>
              <c:f>Sheet1!$B$2:$B$7</c:f>
              <c:numCache>
                <c:formatCode>General</c:formatCode>
                <c:ptCount val="6"/>
                <c:pt idx="0">
                  <c:v>1.2</c:v>
                </c:pt>
                <c:pt idx="1">
                  <c:v>1.2</c:v>
                </c:pt>
                <c:pt idx="2">
                  <c:v>1.2</c:v>
                </c:pt>
                <c:pt idx="3">
                  <c:v>1.2</c:v>
                </c:pt>
                <c:pt idx="4">
                  <c:v>1.2</c:v>
                </c:pt>
                <c:pt idx="5">
                  <c:v>1.2</c:v>
                </c:pt>
              </c:numCache>
            </c:numRef>
          </c:val>
          <c:extLst>
            <c:ext xmlns:c16="http://schemas.microsoft.com/office/drawing/2014/chart" uri="{C3380CC4-5D6E-409C-BE32-E72D297353CC}">
              <c16:uniqueId val="{00000006-C04A-4E11-AA8F-D7F2A7A9DFB2}"/>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a:softEdge rad="12700"/>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0"/>
        <c:dLbls>
          <c:dLblPos val="bestFit"/>
          <c:showLegendKey val="0"/>
          <c:showVal val="1"/>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a:softEdge rad="12700"/>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0"/>
        <c:dLbls>
          <c:dLblPos val="bestFit"/>
          <c:showLegendKey val="0"/>
          <c:showVal val="1"/>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a:softEdge rad="12700"/>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0"/>
        <c:dLbls>
          <c:dLblPos val="bestFit"/>
          <c:showLegendKey val="0"/>
          <c:showVal val="1"/>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a:softEdge rad="12700"/>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0"/>
        <c:dLbls>
          <c:dLblPos val="bestFit"/>
          <c:showLegendKey val="0"/>
          <c:showVal val="1"/>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a:softEdge rad="12700"/>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0"/>
        <c:dLbls>
          <c:dLblPos val="bestFit"/>
          <c:showLegendKey val="0"/>
          <c:showVal val="1"/>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a:softEdge rad="12700"/>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0"/>
        <c:dLbls>
          <c:dLblPos val="bestFit"/>
          <c:showLegendKey val="0"/>
          <c:showVal val="1"/>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a:softEdge rad="12700"/>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0"/>
        <c:dLbls>
          <c:dLblPos val="bestFit"/>
          <c:showLegendKey val="0"/>
          <c:showVal val="1"/>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a:softEdge rad="12700"/>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0"/>
        <c:dLbls>
          <c:dLblPos val="bestFit"/>
          <c:showLegendKey val="0"/>
          <c:showVal val="1"/>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a:softEdge rad="12700"/>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0"/>
        <c:dLbls>
          <c:dLblPos val="bestFit"/>
          <c:showLegendKey val="0"/>
          <c:showVal val="1"/>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a:softEdge rad="12700"/>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0"/>
        <c:dLbls>
          <c:dLblPos val="bestFit"/>
          <c:showLegendKey val="0"/>
          <c:showVal val="1"/>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a:softEdge rad="12700"/>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0"/>
        <c:dLbls>
          <c:dLblPos val="bestFit"/>
          <c:showLegendKey val="0"/>
          <c:showVal val="1"/>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a:softEdge rad="12700"/>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0"/>
        <c:dLbls>
          <c:dLblPos val="bestFit"/>
          <c:showLegendKey val="0"/>
          <c:showVal val="1"/>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a:softEdge rad="12700"/>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0"/>
        <c:dLbls>
          <c:dLblPos val="bestFit"/>
          <c:showLegendKey val="0"/>
          <c:showVal val="1"/>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a:softEdge rad="12700"/>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0"/>
        <c:dLbls>
          <c:dLblPos val="bestFit"/>
          <c:showLegendKey val="0"/>
          <c:showVal val="1"/>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a:softEdge rad="12700"/>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8EA881-6079-4A87-828C-DD5B754849D5}" type="datetimeFigureOut">
              <a:rPr lang="en-GB" smtClean="0"/>
              <a:t>05/03/2021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E8D7CB-CB68-4055-B7B7-58D9B89B0078}" type="slidenum">
              <a:rPr lang="en-GB" smtClean="0"/>
              <a:t>‹#›</a:t>
            </a:fld>
            <a:endParaRPr lang="en-GB"/>
          </a:p>
        </p:txBody>
      </p:sp>
    </p:spTree>
    <p:extLst>
      <p:ext uri="{BB962C8B-B14F-4D97-AF65-F5344CB8AC3E}">
        <p14:creationId xmlns:p14="http://schemas.microsoft.com/office/powerpoint/2010/main" val="2579859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youtu.be/cSohjlYQI2A"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workshop is intended to allow the young people aged 13-18 to create their own research and interview tools and develop their skills to deliver this.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They will then go and test the tools with their peers to gather their opinions and views of PE and/or school sport. They can learn what will work in their school to engage more and different young people in meaningful experiences of PE and competitive school sport. It will also support the school staff and sports staff to create the resources to collect, analyse and present the impact PE and school sport (the School Games).</a:t>
            </a:r>
            <a:endParaRPr lang="en-GB" dirty="0"/>
          </a:p>
          <a:p>
            <a:endParaRPr lang="en-GB" dirty="0"/>
          </a:p>
        </p:txBody>
      </p:sp>
      <p:sp>
        <p:nvSpPr>
          <p:cNvPr id="4" name="Slide Number Placeholder 3"/>
          <p:cNvSpPr>
            <a:spLocks noGrp="1"/>
          </p:cNvSpPr>
          <p:nvPr>
            <p:ph type="sldNum" sz="quarter" idx="5"/>
          </p:nvPr>
        </p:nvSpPr>
        <p:spPr/>
        <p:txBody>
          <a:bodyPr/>
          <a:lstStyle/>
          <a:p>
            <a:fld id="{43E8D7CB-CB68-4055-B7B7-58D9B89B0078}" type="slidenum">
              <a:rPr lang="en-GB" smtClean="0"/>
              <a:t>4</a:t>
            </a:fld>
            <a:endParaRPr lang="en-GB"/>
          </a:p>
        </p:txBody>
      </p:sp>
    </p:spTree>
    <p:extLst>
      <p:ext uri="{BB962C8B-B14F-4D97-AF65-F5344CB8AC3E}">
        <p14:creationId xmlns:p14="http://schemas.microsoft.com/office/powerpoint/2010/main" val="1930396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GB" dirty="0"/>
              <a:t>In small groups 4-5 (f2f or breakout rooms) – can give a lots of random words if helpful. </a:t>
            </a:r>
          </a:p>
          <a:p>
            <a:pPr>
              <a:spcBef>
                <a:spcPct val="0"/>
              </a:spcBef>
            </a:pPr>
            <a:endParaRPr lang="en-GB" dirty="0"/>
          </a:p>
          <a:p>
            <a:pPr>
              <a:spcBef>
                <a:spcPct val="0"/>
              </a:spcBef>
            </a:pPr>
            <a:r>
              <a:rPr lang="en-GB" b="0" i="0" u="none" strike="noStrike" dirty="0">
                <a:solidFill>
                  <a:srgbClr val="FFFFFF"/>
                </a:solidFill>
                <a:effectLst/>
                <a:latin typeface="YouTube Noto"/>
                <a:hlinkClick r:id="rId3"/>
              </a:rPr>
              <a:t>https://youtu.be/cSohjlYQI2A</a:t>
            </a:r>
            <a:r>
              <a:rPr lang="en-GB" b="0" i="0" u="none" strike="noStrike" dirty="0">
                <a:solidFill>
                  <a:srgbClr val="FFFFFF"/>
                </a:solidFill>
                <a:effectLst/>
                <a:latin typeface="YouTube Noto"/>
              </a:rPr>
              <a:t> Video if you have time: TED talk - 5 ways to listen better by Julian Treasure</a:t>
            </a:r>
            <a:endParaRPr lang="en-GB" dirty="0"/>
          </a:p>
          <a:p>
            <a:endParaRPr lang="en-GB" dirty="0"/>
          </a:p>
        </p:txBody>
      </p:sp>
      <p:sp>
        <p:nvSpPr>
          <p:cNvPr id="4" name="Slide Number Placeholder 3"/>
          <p:cNvSpPr>
            <a:spLocks noGrp="1"/>
          </p:cNvSpPr>
          <p:nvPr>
            <p:ph type="sldNum" sz="quarter" idx="5"/>
          </p:nvPr>
        </p:nvSpPr>
        <p:spPr/>
        <p:txBody>
          <a:bodyPr/>
          <a:lstStyle/>
          <a:p>
            <a:fld id="{43E8D7CB-CB68-4055-B7B7-58D9B89B0078}" type="slidenum">
              <a:rPr lang="en-GB" smtClean="0"/>
              <a:t>14</a:t>
            </a:fld>
            <a:endParaRPr lang="en-GB"/>
          </a:p>
        </p:txBody>
      </p:sp>
    </p:spTree>
    <p:extLst>
      <p:ext uri="{BB962C8B-B14F-4D97-AF65-F5344CB8AC3E}">
        <p14:creationId xmlns:p14="http://schemas.microsoft.com/office/powerpoint/2010/main" val="31541451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accent1"/>
                </a:solidFill>
                <a:latin typeface="Arial" panose="020B0604020202020204" pitchFamily="34" charset="0"/>
                <a:cs typeface="Arial" panose="020B0604020202020204" pitchFamily="34" charset="0"/>
              </a:rPr>
              <a:t>Emotional Intelligence</a:t>
            </a:r>
          </a:p>
          <a:p>
            <a:pPr marL="457200" indent="-457200">
              <a:buFont typeface="Arial" panose="020B0604020202020204" pitchFamily="34" charset="0"/>
              <a:buChar char="•"/>
            </a:pPr>
            <a:endParaRPr lang="en-US" sz="1200" b="1" dirty="0">
              <a:solidFill>
                <a:schemeClr val="accent1"/>
              </a:solidFill>
              <a:latin typeface="Arial" panose="020B0604020202020204" pitchFamily="34" charset="0"/>
              <a:cs typeface="Arial" panose="020B0604020202020204" pitchFamily="34" charset="0"/>
            </a:endParaRPr>
          </a:p>
          <a:p>
            <a:r>
              <a:rPr lang="en-US" sz="1200" dirty="0">
                <a:solidFill>
                  <a:schemeClr val="accent1"/>
                </a:solidFill>
                <a:latin typeface="Arial" panose="020B0604020202020204" pitchFamily="34" charset="0"/>
                <a:cs typeface="Arial" panose="020B0604020202020204" pitchFamily="34" charset="0"/>
              </a:rPr>
              <a:t>Awareness of self and others; exploring empathy and understanding; Don’t make assumptions. </a:t>
            </a:r>
          </a:p>
          <a:p>
            <a:endParaRPr lang="en-US" sz="1200" dirty="0">
              <a:solidFill>
                <a:schemeClr val="accent1"/>
              </a:solidFill>
              <a:latin typeface="Arial" panose="020B0604020202020204" pitchFamily="34" charset="0"/>
              <a:cs typeface="Arial" panose="020B0604020202020204" pitchFamily="34" charset="0"/>
            </a:endParaRPr>
          </a:p>
          <a:p>
            <a:r>
              <a:rPr lang="en-GB" dirty="0"/>
              <a:t>Ask people how they are feeling today (add to chat box online or annotate on screen) – if face to face this can be done with </a:t>
            </a:r>
            <a:r>
              <a:rPr lang="en-GB" dirty="0" err="1"/>
              <a:t>Chateez</a:t>
            </a:r>
            <a:r>
              <a:rPr lang="en-GB" dirty="0"/>
              <a:t> cards on the floor (go to the Emoji card that shows how you are feeling today)</a:t>
            </a:r>
          </a:p>
          <a:p>
            <a:r>
              <a:rPr lang="en-GB" dirty="0"/>
              <a:t>Ask the young people to explain (if they feel they want to) on why they choose a certain emoji – don’t make assumptions!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Then ask how people feel about inclusion in PE or School sport (add to chat box online or annotate on screen) – if face to face this can be done with </a:t>
            </a:r>
            <a:r>
              <a:rPr lang="en-GB" dirty="0" err="1"/>
              <a:t>Chateez</a:t>
            </a:r>
            <a:r>
              <a:rPr lang="en-GB" dirty="0"/>
              <a:t> cards on the floor.</a:t>
            </a:r>
          </a:p>
          <a:p>
            <a:r>
              <a:rPr lang="en-GB" dirty="0"/>
              <a:t>Facilitate a discussion around these answers</a:t>
            </a:r>
          </a:p>
          <a:p>
            <a:endParaRPr lang="en-GB" dirty="0"/>
          </a:p>
        </p:txBody>
      </p:sp>
      <p:sp>
        <p:nvSpPr>
          <p:cNvPr id="4" name="Slide Number Placeholder 3"/>
          <p:cNvSpPr>
            <a:spLocks noGrp="1"/>
          </p:cNvSpPr>
          <p:nvPr>
            <p:ph type="sldNum" sz="quarter" idx="5"/>
          </p:nvPr>
        </p:nvSpPr>
        <p:spPr/>
        <p:txBody>
          <a:bodyPr/>
          <a:lstStyle/>
          <a:p>
            <a:fld id="{43E8D7CB-CB68-4055-B7B7-58D9B89B0078}" type="slidenum">
              <a:rPr lang="en-GB" smtClean="0"/>
              <a:t>15</a:t>
            </a:fld>
            <a:endParaRPr lang="en-GB"/>
          </a:p>
        </p:txBody>
      </p:sp>
    </p:spTree>
    <p:extLst>
      <p:ext uri="{BB962C8B-B14F-4D97-AF65-F5344CB8AC3E}">
        <p14:creationId xmlns:p14="http://schemas.microsoft.com/office/powerpoint/2010/main" val="38675270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Arial" panose="020B0604020202020204" pitchFamily="34" charset="0"/>
                <a:cs typeface="Arial" panose="020B0604020202020204" pitchFamily="34" charset="0"/>
              </a:rPr>
              <a:t>Can you match the Emoji to the </a:t>
            </a:r>
            <a:r>
              <a:rPr lang="en-GB" sz="1200" dirty="0" err="1">
                <a:latin typeface="Arial" panose="020B0604020202020204" pitchFamily="34" charset="0"/>
                <a:cs typeface="Arial" panose="020B0604020202020204" pitchFamily="34" charset="0"/>
              </a:rPr>
              <a:t>Chateez</a:t>
            </a:r>
            <a:r>
              <a:rPr lang="en-GB" sz="1200" dirty="0">
                <a:latin typeface="Arial" panose="020B0604020202020204" pitchFamily="34" charset="0"/>
                <a:cs typeface="Arial" panose="020B0604020202020204" pitchFamily="34" charset="0"/>
              </a:rPr>
              <a:t> Emotions? – you can use the poster of this with post it notes if face to face or if online tutor can call out number and emotion below and young people can match using the annotate function on Zoom. </a:t>
            </a:r>
          </a:p>
          <a:p>
            <a:r>
              <a:rPr lang="en-GB" sz="1200" dirty="0">
                <a:latin typeface="Arial" panose="020B0604020202020204" pitchFamily="34" charset="0"/>
                <a:cs typeface="Arial" panose="020B0604020202020204" pitchFamily="34" charset="0"/>
              </a:rPr>
              <a:t>1- angry  </a:t>
            </a:r>
          </a:p>
          <a:p>
            <a:r>
              <a:rPr lang="en-GB" sz="1200" dirty="0">
                <a:latin typeface="Arial" panose="020B0604020202020204" pitchFamily="34" charset="0"/>
                <a:cs typeface="Arial" panose="020B0604020202020204" pitchFamily="34" charset="0"/>
              </a:rPr>
              <a:t>2 – bored</a:t>
            </a:r>
          </a:p>
          <a:p>
            <a:r>
              <a:rPr lang="en-GB" sz="1200" dirty="0">
                <a:latin typeface="Arial" panose="020B0604020202020204" pitchFamily="34" charset="0"/>
                <a:cs typeface="Arial" panose="020B0604020202020204" pitchFamily="34" charset="0"/>
              </a:rPr>
              <a:t>3- cheeky </a:t>
            </a:r>
          </a:p>
          <a:p>
            <a:r>
              <a:rPr lang="en-GB" sz="1200" dirty="0">
                <a:latin typeface="Arial" panose="020B0604020202020204" pitchFamily="34" charset="0"/>
                <a:cs typeface="Arial" panose="020B0604020202020204" pitchFamily="34" charset="0"/>
              </a:rPr>
              <a:t>4-confused</a:t>
            </a:r>
          </a:p>
          <a:p>
            <a:r>
              <a:rPr lang="en-GB" sz="1200" dirty="0">
                <a:latin typeface="Arial" panose="020B0604020202020204" pitchFamily="34" charset="0"/>
                <a:cs typeface="Arial" panose="020B0604020202020204" pitchFamily="34" charset="0"/>
              </a:rPr>
              <a:t>5 - cool      </a:t>
            </a:r>
          </a:p>
          <a:p>
            <a:r>
              <a:rPr lang="en-GB" sz="1200" dirty="0">
                <a:latin typeface="Arial" panose="020B0604020202020204" pitchFamily="34" charset="0"/>
                <a:cs typeface="Arial" panose="020B0604020202020204" pitchFamily="34" charset="0"/>
              </a:rPr>
              <a:t>6 -cuddly</a:t>
            </a:r>
          </a:p>
          <a:p>
            <a:r>
              <a:rPr lang="en-GB" sz="1200" dirty="0">
                <a:latin typeface="Arial" panose="020B0604020202020204" pitchFamily="34" charset="0"/>
                <a:cs typeface="Arial" panose="020B0604020202020204" pitchFamily="34" charset="0"/>
              </a:rPr>
              <a:t>7- embarrassed </a:t>
            </a:r>
          </a:p>
          <a:p>
            <a:r>
              <a:rPr lang="en-GB" sz="1200" dirty="0">
                <a:latin typeface="Arial" panose="020B0604020202020204" pitchFamily="34" charset="0"/>
                <a:cs typeface="Arial" panose="020B0604020202020204" pitchFamily="34" charset="0"/>
              </a:rPr>
              <a:t>8- excited </a:t>
            </a:r>
          </a:p>
          <a:p>
            <a:r>
              <a:rPr lang="en-GB" sz="1200" dirty="0">
                <a:latin typeface="Arial" panose="020B0604020202020204" pitchFamily="34" charset="0"/>
                <a:cs typeface="Arial" panose="020B0604020202020204" pitchFamily="34" charset="0"/>
              </a:rPr>
              <a:t>9-frustrated</a:t>
            </a:r>
          </a:p>
          <a:p>
            <a:r>
              <a:rPr lang="en-GB" sz="1200" dirty="0">
                <a:latin typeface="Arial" panose="020B0604020202020204" pitchFamily="34" charset="0"/>
                <a:cs typeface="Arial" panose="020B0604020202020204" pitchFamily="34" charset="0"/>
              </a:rPr>
              <a:t>10- happy </a:t>
            </a:r>
          </a:p>
          <a:p>
            <a:r>
              <a:rPr lang="en-GB" sz="1200" dirty="0">
                <a:latin typeface="Arial" panose="020B0604020202020204" pitchFamily="34" charset="0"/>
                <a:cs typeface="Arial" panose="020B0604020202020204" pitchFamily="34" charset="0"/>
              </a:rPr>
              <a:t>11-hungry</a:t>
            </a:r>
          </a:p>
          <a:p>
            <a:r>
              <a:rPr lang="en-GB" sz="1200" dirty="0">
                <a:latin typeface="Arial" panose="020B0604020202020204" pitchFamily="34" charset="0"/>
                <a:cs typeface="Arial" panose="020B0604020202020204" pitchFamily="34" charset="0"/>
              </a:rPr>
              <a:t>12 – hurt  </a:t>
            </a:r>
          </a:p>
          <a:p>
            <a:r>
              <a:rPr lang="en-GB" sz="1200" dirty="0">
                <a:latin typeface="Arial" panose="020B0604020202020204" pitchFamily="34" charset="0"/>
                <a:cs typeface="Arial" panose="020B0604020202020204" pitchFamily="34" charset="0"/>
              </a:rPr>
              <a:t>13 -laughing</a:t>
            </a:r>
          </a:p>
          <a:p>
            <a:r>
              <a:rPr lang="en-GB" sz="1200" dirty="0">
                <a:latin typeface="Arial" panose="020B0604020202020204" pitchFamily="34" charset="0"/>
                <a:cs typeface="Arial" panose="020B0604020202020204" pitchFamily="34" charset="0"/>
              </a:rPr>
              <a:t>14 – mad  </a:t>
            </a:r>
          </a:p>
          <a:p>
            <a:r>
              <a:rPr lang="en-GB" sz="1200" dirty="0">
                <a:latin typeface="Arial" panose="020B0604020202020204" pitchFamily="34" charset="0"/>
                <a:cs typeface="Arial" panose="020B0604020202020204" pitchFamily="34" charset="0"/>
              </a:rPr>
              <a:t>15 - nervous </a:t>
            </a:r>
          </a:p>
          <a:p>
            <a:r>
              <a:rPr lang="en-GB" sz="1200" dirty="0">
                <a:latin typeface="Arial" panose="020B0604020202020204" pitchFamily="34" charset="0"/>
                <a:cs typeface="Arial" panose="020B0604020202020204" pitchFamily="34" charset="0"/>
              </a:rPr>
              <a:t>16 – relieved  </a:t>
            </a:r>
          </a:p>
          <a:p>
            <a:r>
              <a:rPr lang="en-GB" sz="1200" dirty="0">
                <a:latin typeface="Arial" panose="020B0604020202020204" pitchFamily="34" charset="0"/>
                <a:cs typeface="Arial" panose="020B0604020202020204" pitchFamily="34" charset="0"/>
              </a:rPr>
              <a:t>17- sad </a:t>
            </a:r>
          </a:p>
          <a:p>
            <a:r>
              <a:rPr lang="en-GB" sz="1200" dirty="0">
                <a:latin typeface="Arial" panose="020B0604020202020204" pitchFamily="34" charset="0"/>
                <a:cs typeface="Arial" panose="020B0604020202020204" pitchFamily="34" charset="0"/>
              </a:rPr>
              <a:t>18 – scared </a:t>
            </a:r>
          </a:p>
          <a:p>
            <a:r>
              <a:rPr lang="en-GB" sz="1200" dirty="0">
                <a:latin typeface="Arial" panose="020B0604020202020204" pitchFamily="34" charset="0"/>
                <a:cs typeface="Arial" panose="020B0604020202020204" pitchFamily="34" charset="0"/>
              </a:rPr>
              <a:t>19-shocked </a:t>
            </a:r>
          </a:p>
          <a:p>
            <a:r>
              <a:rPr lang="en-GB" sz="1200" dirty="0">
                <a:latin typeface="Arial" panose="020B0604020202020204" pitchFamily="34" charset="0"/>
                <a:cs typeface="Arial" panose="020B0604020202020204" pitchFamily="34" charset="0"/>
              </a:rPr>
              <a:t>20 – sick  </a:t>
            </a:r>
          </a:p>
          <a:p>
            <a:r>
              <a:rPr lang="en-GB" sz="1200" dirty="0">
                <a:latin typeface="Arial" panose="020B0604020202020204" pitchFamily="34" charset="0"/>
                <a:cs typeface="Arial" panose="020B0604020202020204" pitchFamily="34" charset="0"/>
              </a:rPr>
              <a:t>21- silenced</a:t>
            </a:r>
          </a:p>
          <a:p>
            <a:r>
              <a:rPr lang="en-GB" sz="1200" dirty="0">
                <a:latin typeface="Arial" panose="020B0604020202020204" pitchFamily="34" charset="0"/>
                <a:cs typeface="Arial" panose="020B0604020202020204" pitchFamily="34" charset="0"/>
              </a:rPr>
              <a:t>22 – sleepy  </a:t>
            </a:r>
          </a:p>
          <a:p>
            <a:r>
              <a:rPr lang="en-GB" sz="1200" dirty="0">
                <a:latin typeface="Arial" panose="020B0604020202020204" pitchFamily="34" charset="0"/>
                <a:cs typeface="Arial" panose="020B0604020202020204" pitchFamily="34" charset="0"/>
              </a:rPr>
              <a:t>23 - smiley </a:t>
            </a:r>
          </a:p>
          <a:p>
            <a:r>
              <a:rPr lang="en-GB" sz="1200" dirty="0">
                <a:latin typeface="Arial" panose="020B0604020202020204" pitchFamily="34" charset="0"/>
                <a:cs typeface="Arial" panose="020B0604020202020204" pitchFamily="34" charset="0"/>
              </a:rPr>
              <a:t>24- upset </a:t>
            </a:r>
          </a:p>
          <a:p>
            <a:r>
              <a:rPr lang="en-GB" sz="1200" dirty="0">
                <a:latin typeface="Arial" panose="020B0604020202020204" pitchFamily="34" charset="0"/>
                <a:cs typeface="Arial" panose="020B0604020202020204" pitchFamily="34" charset="0"/>
              </a:rPr>
              <a:t>25 -worried</a:t>
            </a:r>
            <a:endParaRPr lang="en-GB" dirty="0"/>
          </a:p>
        </p:txBody>
      </p:sp>
      <p:sp>
        <p:nvSpPr>
          <p:cNvPr id="4" name="Slide Number Placeholder 3"/>
          <p:cNvSpPr>
            <a:spLocks noGrp="1"/>
          </p:cNvSpPr>
          <p:nvPr>
            <p:ph type="sldNum" sz="quarter" idx="5"/>
          </p:nvPr>
        </p:nvSpPr>
        <p:spPr/>
        <p:txBody>
          <a:bodyPr/>
          <a:lstStyle/>
          <a:p>
            <a:fld id="{43E8D7CB-CB68-4055-B7B7-58D9B89B0078}" type="slidenum">
              <a:rPr lang="en-GB" smtClean="0"/>
              <a:t>16</a:t>
            </a:fld>
            <a:endParaRPr lang="en-GB"/>
          </a:p>
        </p:txBody>
      </p:sp>
    </p:spTree>
    <p:extLst>
      <p:ext uri="{BB962C8B-B14F-4D97-AF65-F5344CB8AC3E}">
        <p14:creationId xmlns:p14="http://schemas.microsoft.com/office/powerpoint/2010/main" val="27837791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Looking at Emotional Intelligence as a researcher? </a:t>
            </a:r>
          </a:p>
          <a:p>
            <a:r>
              <a:rPr lang="en-GB" dirty="0"/>
              <a:t>If you can pair up or put in small groups get YP to take it in turns working with each other (or each person in the group) around these questions. Get YP used to asking permission to ask the questions, noting the answers and working on their research communication skills. </a:t>
            </a:r>
          </a:p>
          <a:p>
            <a:endParaRPr lang="en-GB" dirty="0"/>
          </a:p>
          <a:p>
            <a:pPr algn="l"/>
            <a:r>
              <a:rPr lang="en-US" b="0" i="0" dirty="0">
                <a:solidFill>
                  <a:srgbClr val="2A2A2A"/>
                </a:solidFill>
                <a:effectLst/>
                <a:latin typeface="lora"/>
              </a:rPr>
              <a:t>Or you can do this activity:</a:t>
            </a:r>
          </a:p>
          <a:p>
            <a:pPr algn="l"/>
            <a:r>
              <a:rPr lang="en-US" b="0" i="0" dirty="0">
                <a:solidFill>
                  <a:srgbClr val="2A2A2A"/>
                </a:solidFill>
                <a:effectLst/>
                <a:latin typeface="lora"/>
              </a:rPr>
              <a:t>Write-out scenarios that might provoke emotion in participants. </a:t>
            </a:r>
          </a:p>
          <a:p>
            <a:pPr algn="l"/>
            <a:r>
              <a:rPr lang="en-US" b="0" i="0" dirty="0">
                <a:solidFill>
                  <a:srgbClr val="2A2A2A"/>
                </a:solidFill>
                <a:effectLst/>
                <a:latin typeface="lora"/>
              </a:rPr>
              <a:t>The scenarios should be generally light emotions like forgetting your lunch, losing your phone, hearing a rumor about you, waiting for a bus, or forgetting your homework.</a:t>
            </a:r>
          </a:p>
          <a:p>
            <a:pPr algn="l"/>
            <a:r>
              <a:rPr lang="en-US" b="0" i="0" dirty="0">
                <a:solidFill>
                  <a:srgbClr val="2A2A2A"/>
                </a:solidFill>
                <a:effectLst/>
                <a:latin typeface="lora"/>
              </a:rPr>
              <a:t>Each student then gets a scenario and acts it out with no speaking. After the scenario is guessed, discuss the emotional response. The more easily students can verbally express their emotions, the more easily a teacher can communicate with them and reference confusing feelings.</a:t>
            </a:r>
          </a:p>
          <a:p>
            <a:endParaRPr lang="en-GB" dirty="0"/>
          </a:p>
          <a:p>
            <a:r>
              <a:rPr lang="en-GB" dirty="0"/>
              <a:t> </a:t>
            </a:r>
          </a:p>
          <a:p>
            <a:endParaRPr lang="en-GB" dirty="0"/>
          </a:p>
        </p:txBody>
      </p:sp>
      <p:sp>
        <p:nvSpPr>
          <p:cNvPr id="4" name="Slide Number Placeholder 3"/>
          <p:cNvSpPr>
            <a:spLocks noGrp="1"/>
          </p:cNvSpPr>
          <p:nvPr>
            <p:ph type="sldNum" sz="quarter" idx="5"/>
          </p:nvPr>
        </p:nvSpPr>
        <p:spPr/>
        <p:txBody>
          <a:bodyPr/>
          <a:lstStyle/>
          <a:p>
            <a:fld id="{43E8D7CB-CB68-4055-B7B7-58D9B89B0078}" type="slidenum">
              <a:rPr lang="en-GB" smtClean="0"/>
              <a:t>17</a:t>
            </a:fld>
            <a:endParaRPr lang="en-GB"/>
          </a:p>
        </p:txBody>
      </p:sp>
    </p:spTree>
    <p:extLst>
      <p:ext uri="{BB962C8B-B14F-4D97-AF65-F5344CB8AC3E}">
        <p14:creationId xmlns:p14="http://schemas.microsoft.com/office/powerpoint/2010/main" val="13712631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Think about what skills you need to be a young researcher? -you can get ideas from the list (skills and qualities of researchers).</a:t>
            </a:r>
            <a:endParaRPr lang="en-GB" sz="11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When you have picked the 6 most important skills/qualities (toppings) </a:t>
            </a:r>
            <a:r>
              <a:rPr lang="en-GB" sz="1200" u="sng" kern="1200" dirty="0">
                <a:solidFill>
                  <a:schemeClr val="tx1"/>
                </a:solidFill>
                <a:effectLst/>
                <a:latin typeface="+mn-lt"/>
                <a:ea typeface="+mn-ea"/>
                <a:cs typeface="+mn-cs"/>
              </a:rPr>
              <a:t>for you</a:t>
            </a:r>
            <a:r>
              <a:rPr lang="en-GB" sz="1200" kern="1200" dirty="0">
                <a:solidFill>
                  <a:schemeClr val="tx1"/>
                </a:solidFill>
                <a:effectLst/>
                <a:latin typeface="+mn-lt"/>
                <a:ea typeface="+mn-ea"/>
                <a:cs typeface="+mn-cs"/>
              </a:rPr>
              <a:t>, input them into the pizza where the labels say ‘1’ to ‘6’. </a:t>
            </a:r>
            <a:endParaRPr lang="en-GB" sz="11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Ask the young people to now measure themselves for each slice (they can colour this in). </a:t>
            </a:r>
            <a:endParaRPr lang="en-GB" sz="1100" kern="1200" dirty="0">
              <a:solidFill>
                <a:schemeClr val="tx1"/>
              </a:solidFill>
              <a:effectLst/>
              <a:latin typeface="+mn-lt"/>
              <a:ea typeface="+mn-ea"/>
              <a:cs typeface="+mn-cs"/>
            </a:endParaRPr>
          </a:p>
          <a:p>
            <a:pPr lvl="1"/>
            <a:r>
              <a:rPr lang="en-GB" sz="1200" i="1" kern="1200" dirty="0">
                <a:solidFill>
                  <a:schemeClr val="tx1"/>
                </a:solidFill>
                <a:effectLst/>
                <a:latin typeface="+mn-lt"/>
                <a:ea typeface="+mn-ea"/>
                <a:cs typeface="+mn-cs"/>
              </a:rPr>
              <a:t>If filled to the outer edge this means that skill is at the most developed level (you are really good at it) </a:t>
            </a:r>
            <a:endParaRPr lang="en-GB" sz="1100" kern="1200" dirty="0">
              <a:solidFill>
                <a:schemeClr val="tx1"/>
              </a:solidFill>
              <a:effectLst/>
              <a:latin typeface="+mn-lt"/>
              <a:ea typeface="+mn-ea"/>
              <a:cs typeface="+mn-cs"/>
            </a:endParaRPr>
          </a:p>
          <a:p>
            <a:pPr lvl="1"/>
            <a:r>
              <a:rPr lang="en-GB" sz="1200" i="1" kern="1200" dirty="0">
                <a:solidFill>
                  <a:schemeClr val="tx1"/>
                </a:solidFill>
                <a:effectLst/>
                <a:latin typeface="+mn-lt"/>
                <a:ea typeface="+mn-ea"/>
                <a:cs typeface="+mn-cs"/>
              </a:rPr>
              <a:t>If you colour closer to the centre of the circle then that skill/quality is important and needs the most development.   </a:t>
            </a:r>
            <a:endParaRPr lang="en-GB" sz="11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(Tutor to show an example of this)</a:t>
            </a:r>
            <a:endParaRPr lang="en-GB" sz="11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This will serve as a baseline for the young people to set their own goals aligned with the development of their own research skills and qualities – they can take real ownership of this process now.  </a:t>
            </a:r>
            <a:endParaRPr lang="en-GB" sz="11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The skills which are seen as weakest should be their development focus. </a:t>
            </a:r>
          </a:p>
          <a:p>
            <a:pPr lvl="0"/>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Summary:</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As a young researcher you have been selected because you all  possess some or all of these skills and qualities.</a:t>
            </a:r>
          </a:p>
          <a:p>
            <a:r>
              <a:rPr lang="en-GB" sz="1200" i="1" kern="1200" dirty="0">
                <a:solidFill>
                  <a:schemeClr val="tx1"/>
                </a:solidFill>
                <a:effectLst/>
                <a:latin typeface="+mn-lt"/>
                <a:ea typeface="+mn-ea"/>
                <a:cs typeface="+mn-cs"/>
              </a:rPr>
              <a:t>NB: Choose 3 of these research skills/qualities that you would like to develop. Encourage buddying up young people to support each other.</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43E8D7CB-CB68-4055-B7B7-58D9B89B0078}" type="slidenum">
              <a:rPr lang="en-GB" smtClean="0"/>
              <a:t>18</a:t>
            </a:fld>
            <a:endParaRPr lang="en-GB"/>
          </a:p>
        </p:txBody>
      </p:sp>
    </p:spTree>
    <p:extLst>
      <p:ext uri="{BB962C8B-B14F-4D97-AF65-F5344CB8AC3E}">
        <p14:creationId xmlns:p14="http://schemas.microsoft.com/office/powerpoint/2010/main" val="12626586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different ways the can research – discuss all these different ways and maybe show examples you have of these</a:t>
            </a:r>
          </a:p>
          <a:p>
            <a:r>
              <a:rPr lang="en-GB" dirty="0"/>
              <a:t>When you have discussed this bring back to their 2 research pieces Survey and Focus Group – what will work best in your area? Can you adapt some of these ideas into your survey or focus group. What ways can you adapt those using these examples? </a:t>
            </a:r>
          </a:p>
          <a:p>
            <a:endParaRPr lang="en-GB" dirty="0"/>
          </a:p>
        </p:txBody>
      </p:sp>
      <p:sp>
        <p:nvSpPr>
          <p:cNvPr id="4" name="Slide Number Placeholder 3"/>
          <p:cNvSpPr>
            <a:spLocks noGrp="1"/>
          </p:cNvSpPr>
          <p:nvPr>
            <p:ph type="sldNum" sz="quarter" idx="5"/>
          </p:nvPr>
        </p:nvSpPr>
        <p:spPr/>
        <p:txBody>
          <a:bodyPr/>
          <a:lstStyle/>
          <a:p>
            <a:fld id="{43E8D7CB-CB68-4055-B7B7-58D9B89B0078}" type="slidenum">
              <a:rPr lang="en-GB" smtClean="0"/>
              <a:t>19</a:t>
            </a:fld>
            <a:endParaRPr lang="en-GB"/>
          </a:p>
        </p:txBody>
      </p:sp>
    </p:spTree>
    <p:extLst>
      <p:ext uri="{BB962C8B-B14F-4D97-AF65-F5344CB8AC3E}">
        <p14:creationId xmlns:p14="http://schemas.microsoft.com/office/powerpoint/2010/main" val="30621096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3E8D7CB-CB68-4055-B7B7-58D9B89B0078}" type="slidenum">
              <a:rPr lang="en-GB" smtClean="0"/>
              <a:t>20</a:t>
            </a:fld>
            <a:endParaRPr lang="en-GB"/>
          </a:p>
        </p:txBody>
      </p:sp>
    </p:spTree>
    <p:extLst>
      <p:ext uri="{BB962C8B-B14F-4D97-AF65-F5344CB8AC3E}">
        <p14:creationId xmlns:p14="http://schemas.microsoft.com/office/powerpoint/2010/main" val="19705291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Discuss different ways you can ask questions using the survey or a small focus group? Importance of planning the Qs.</a:t>
            </a:r>
          </a:p>
          <a:p>
            <a:endParaRPr lang="en-GB" dirty="0"/>
          </a:p>
        </p:txBody>
      </p:sp>
      <p:sp>
        <p:nvSpPr>
          <p:cNvPr id="4" name="Slide Number Placeholder 3"/>
          <p:cNvSpPr>
            <a:spLocks noGrp="1"/>
          </p:cNvSpPr>
          <p:nvPr>
            <p:ph type="sldNum" sz="quarter" idx="5"/>
          </p:nvPr>
        </p:nvSpPr>
        <p:spPr/>
        <p:txBody>
          <a:bodyPr/>
          <a:lstStyle/>
          <a:p>
            <a:fld id="{43E8D7CB-CB68-4055-B7B7-58D9B89B0078}" type="slidenum">
              <a:rPr lang="en-GB" smtClean="0"/>
              <a:t>21</a:t>
            </a:fld>
            <a:endParaRPr lang="en-GB"/>
          </a:p>
        </p:txBody>
      </p:sp>
    </p:spTree>
    <p:extLst>
      <p:ext uri="{BB962C8B-B14F-4D97-AF65-F5344CB8AC3E}">
        <p14:creationId xmlns:p14="http://schemas.microsoft.com/office/powerpoint/2010/main" val="34743632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Discuss different ways you can ask questions using the survey or a small focus group? Importance of planning the Qs.</a:t>
            </a:r>
          </a:p>
          <a:p>
            <a:endParaRPr lang="en-GB" dirty="0"/>
          </a:p>
        </p:txBody>
      </p:sp>
      <p:sp>
        <p:nvSpPr>
          <p:cNvPr id="4" name="Slide Number Placeholder 3"/>
          <p:cNvSpPr>
            <a:spLocks noGrp="1"/>
          </p:cNvSpPr>
          <p:nvPr>
            <p:ph type="sldNum" sz="quarter" idx="5"/>
          </p:nvPr>
        </p:nvSpPr>
        <p:spPr/>
        <p:txBody>
          <a:bodyPr/>
          <a:lstStyle/>
          <a:p>
            <a:fld id="{43E8D7CB-CB68-4055-B7B7-58D9B89B0078}" type="slidenum">
              <a:rPr lang="en-GB" smtClean="0"/>
              <a:t>22</a:t>
            </a:fld>
            <a:endParaRPr lang="en-GB"/>
          </a:p>
        </p:txBody>
      </p:sp>
    </p:spTree>
    <p:extLst>
      <p:ext uri="{BB962C8B-B14F-4D97-AF65-F5344CB8AC3E}">
        <p14:creationId xmlns:p14="http://schemas.microsoft.com/office/powerpoint/2010/main" val="36705252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Discuss different ways you can ask questions using the survey or a small focus group? Importance of planning the Qs.</a:t>
            </a:r>
          </a:p>
          <a:p>
            <a:endParaRPr lang="en-GB" dirty="0"/>
          </a:p>
        </p:txBody>
      </p:sp>
      <p:sp>
        <p:nvSpPr>
          <p:cNvPr id="4" name="Slide Number Placeholder 3"/>
          <p:cNvSpPr>
            <a:spLocks noGrp="1"/>
          </p:cNvSpPr>
          <p:nvPr>
            <p:ph type="sldNum" sz="quarter" idx="5"/>
          </p:nvPr>
        </p:nvSpPr>
        <p:spPr/>
        <p:txBody>
          <a:bodyPr/>
          <a:lstStyle/>
          <a:p>
            <a:fld id="{43E8D7CB-CB68-4055-B7B7-58D9B89B0078}" type="slidenum">
              <a:rPr lang="en-GB" smtClean="0"/>
              <a:t>23</a:t>
            </a:fld>
            <a:endParaRPr lang="en-GB"/>
          </a:p>
        </p:txBody>
      </p:sp>
    </p:spTree>
    <p:extLst>
      <p:ext uri="{BB962C8B-B14F-4D97-AF65-F5344CB8AC3E}">
        <p14:creationId xmlns:p14="http://schemas.microsoft.com/office/powerpoint/2010/main" val="578044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Your lived experiences of being a child or young people is REALLY important to the questions we have about the PE and school sport. If research is missing your key contributions then it is not fit for purpose. The </a:t>
            </a:r>
            <a:r>
              <a:rPr lang="en-GB" sz="1200" b="0" i="1" u="none" strike="noStrike" kern="1200" dirty="0">
                <a:solidFill>
                  <a:schemeClr val="tx1"/>
                </a:solidFill>
                <a:effectLst/>
                <a:latin typeface="+mn-lt"/>
                <a:ea typeface="+mn-ea"/>
                <a:cs typeface="+mn-cs"/>
              </a:rPr>
              <a:t>UN Convention on the Rights of the Child (UNCRC) </a:t>
            </a:r>
            <a:r>
              <a:rPr lang="en-GB" sz="1200" b="0" i="0" u="none" strike="noStrike" kern="1200" dirty="0">
                <a:solidFill>
                  <a:schemeClr val="tx1"/>
                </a:solidFill>
                <a:effectLst/>
                <a:latin typeface="+mn-lt"/>
                <a:ea typeface="+mn-ea"/>
                <a:cs typeface="+mn-cs"/>
              </a:rPr>
              <a:t>has paved the way to encourage young people’s leadership and participation in research.</a:t>
            </a:r>
            <a:endParaRPr lang="en-GB" altLang="en-US" dirty="0"/>
          </a:p>
          <a:p>
            <a:endParaRPr lang="en-GB" dirty="0"/>
          </a:p>
        </p:txBody>
      </p:sp>
      <p:sp>
        <p:nvSpPr>
          <p:cNvPr id="4" name="Slide Number Placeholder 3"/>
          <p:cNvSpPr>
            <a:spLocks noGrp="1"/>
          </p:cNvSpPr>
          <p:nvPr>
            <p:ph type="sldNum" sz="quarter" idx="5"/>
          </p:nvPr>
        </p:nvSpPr>
        <p:spPr/>
        <p:txBody>
          <a:bodyPr/>
          <a:lstStyle/>
          <a:p>
            <a:fld id="{43E8D7CB-CB68-4055-B7B7-58D9B89B0078}" type="slidenum">
              <a:rPr lang="en-GB" smtClean="0"/>
              <a:t>5</a:t>
            </a:fld>
            <a:endParaRPr lang="en-GB"/>
          </a:p>
        </p:txBody>
      </p:sp>
    </p:spTree>
    <p:extLst>
      <p:ext uri="{BB962C8B-B14F-4D97-AF65-F5344CB8AC3E}">
        <p14:creationId xmlns:p14="http://schemas.microsoft.com/office/powerpoint/2010/main" val="26262881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Discuss different ways you can ask questions using the survey or a small focus group? Importance of planning the Qs.</a:t>
            </a:r>
          </a:p>
          <a:p>
            <a:endParaRPr lang="en-GB" dirty="0"/>
          </a:p>
        </p:txBody>
      </p:sp>
      <p:sp>
        <p:nvSpPr>
          <p:cNvPr id="4" name="Slide Number Placeholder 3"/>
          <p:cNvSpPr>
            <a:spLocks noGrp="1"/>
          </p:cNvSpPr>
          <p:nvPr>
            <p:ph type="sldNum" sz="quarter" idx="5"/>
          </p:nvPr>
        </p:nvSpPr>
        <p:spPr/>
        <p:txBody>
          <a:bodyPr/>
          <a:lstStyle/>
          <a:p>
            <a:fld id="{43E8D7CB-CB68-4055-B7B7-58D9B89B0078}" type="slidenum">
              <a:rPr lang="en-GB" smtClean="0"/>
              <a:t>24</a:t>
            </a:fld>
            <a:endParaRPr lang="en-GB"/>
          </a:p>
        </p:txBody>
      </p:sp>
    </p:spTree>
    <p:extLst>
      <p:ext uri="{BB962C8B-B14F-4D97-AF65-F5344CB8AC3E}">
        <p14:creationId xmlns:p14="http://schemas.microsoft.com/office/powerpoint/2010/main" val="32101278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latin typeface="Arial" panose="020B0604020202020204" pitchFamily="34" charset="0"/>
                <a:cs typeface="Arial" panose="020B0604020202020204" pitchFamily="34" charset="0"/>
              </a:rPr>
              <a:t>Example: </a:t>
            </a:r>
          </a:p>
          <a:p>
            <a:pPr algn="l"/>
            <a:r>
              <a:rPr lang="en-US" sz="1200" dirty="0">
                <a:latin typeface="Arial" panose="020B0604020202020204" pitchFamily="34" charset="0"/>
                <a:cs typeface="Arial" panose="020B0604020202020204" pitchFamily="34" charset="0"/>
              </a:rPr>
              <a:t>Dealing with a topic that is potentially sensitive. In order to ensure that their research follows the correct ethical codes of conduct they spend time talking about how the project might affect those involved. They agree to ensure that: </a:t>
            </a:r>
          </a:p>
          <a:p>
            <a:pPr algn="l"/>
            <a:r>
              <a:rPr lang="en-US" sz="1200" dirty="0">
                <a:latin typeface="Arial" panose="020B0604020202020204" pitchFamily="34" charset="0"/>
                <a:cs typeface="Arial" panose="020B0604020202020204" pitchFamily="34" charset="0"/>
              </a:rPr>
              <a:t>• All the research participants are fully informed about what the research team are researching, why they are undertaking the research, what is involved in partaking in the research, what they will do with the findings and how they will protect individuals’ anonymity etc. • They are discreet with the data collected and keep it in a safe place where only those in the research group can access it. • They do not share the identity of the youth club staff member in the write-up of their report. • They won’t ask personal questions that are not necessary for their research.</a:t>
            </a:r>
          </a:p>
          <a:p>
            <a:pPr algn="l"/>
            <a:endParaRPr lang="en-US" sz="1200" dirty="0">
              <a:latin typeface="Arial" panose="020B0604020202020204" pitchFamily="34" charset="0"/>
              <a:cs typeface="Arial" panose="020B0604020202020204" pitchFamily="34" charset="0"/>
            </a:endParaRPr>
          </a:p>
          <a:p>
            <a:pPr algn="l"/>
            <a:r>
              <a:rPr lang="en-US" dirty="0"/>
              <a:t>Dolan, P. et al (2015) Youth as Researcher Training Manual. UNESCO Child and Family Research Centre</a:t>
            </a:r>
            <a:endParaRPr lang="en-GB" sz="1200"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43E8D7CB-CB68-4055-B7B7-58D9B89B0078}" type="slidenum">
              <a:rPr lang="en-GB" smtClean="0"/>
              <a:t>25</a:t>
            </a:fld>
            <a:endParaRPr lang="en-GB"/>
          </a:p>
        </p:txBody>
      </p:sp>
    </p:spTree>
    <p:extLst>
      <p:ext uri="{BB962C8B-B14F-4D97-AF65-F5344CB8AC3E}">
        <p14:creationId xmlns:p14="http://schemas.microsoft.com/office/powerpoint/2010/main" val="27777669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From: </a:t>
            </a:r>
            <a:r>
              <a:rPr lang="en-US" dirty="0"/>
              <a:t>Dolan, P. et al (2015) Youth as Researcher Training Manual. UNESCO Child and Family Research Centre</a:t>
            </a:r>
            <a:endParaRPr lang="en-GB" sz="1200"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43E8D7CB-CB68-4055-B7B7-58D9B89B0078}" type="slidenum">
              <a:rPr lang="en-GB" smtClean="0"/>
              <a:t>26</a:t>
            </a:fld>
            <a:endParaRPr lang="en-GB"/>
          </a:p>
        </p:txBody>
      </p:sp>
    </p:spTree>
    <p:extLst>
      <p:ext uri="{BB962C8B-B14F-4D97-AF65-F5344CB8AC3E}">
        <p14:creationId xmlns:p14="http://schemas.microsoft.com/office/powerpoint/2010/main" val="18202597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Dolan, P. et al (2015) Youth as Researcher Training Manual. UNESCO Child and Family Research Centre</a:t>
            </a:r>
            <a:endParaRPr lang="en-GB" sz="1200"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43E8D7CB-CB68-4055-B7B7-58D9B89B0078}" type="slidenum">
              <a:rPr lang="en-GB" smtClean="0"/>
              <a:t>27</a:t>
            </a:fld>
            <a:endParaRPr lang="en-GB"/>
          </a:p>
        </p:txBody>
      </p:sp>
    </p:spTree>
    <p:extLst>
      <p:ext uri="{BB962C8B-B14F-4D97-AF65-F5344CB8AC3E}">
        <p14:creationId xmlns:p14="http://schemas.microsoft.com/office/powerpoint/2010/main" val="16310350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Adpated from Dolan, P. et al (2015) Youth as Researcher Training Manual. UNESCO Child and Family Research Centre</a:t>
            </a:r>
            <a:endParaRPr lang="en-GB" sz="1200"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43E8D7CB-CB68-4055-B7B7-58D9B89B0078}" type="slidenum">
              <a:rPr lang="en-GB" smtClean="0"/>
              <a:t>28</a:t>
            </a:fld>
            <a:endParaRPr lang="en-GB"/>
          </a:p>
        </p:txBody>
      </p:sp>
    </p:spTree>
    <p:extLst>
      <p:ext uri="{BB962C8B-B14F-4D97-AF65-F5344CB8AC3E}">
        <p14:creationId xmlns:p14="http://schemas.microsoft.com/office/powerpoint/2010/main" val="10115118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3E8D7CB-CB68-4055-B7B7-58D9B89B0078}" type="slidenum">
              <a:rPr lang="en-GB" smtClean="0"/>
              <a:t>29</a:t>
            </a:fld>
            <a:endParaRPr lang="en-GB"/>
          </a:p>
        </p:txBody>
      </p:sp>
    </p:spTree>
    <p:extLst>
      <p:ext uri="{BB962C8B-B14F-4D97-AF65-F5344CB8AC3E}">
        <p14:creationId xmlns:p14="http://schemas.microsoft.com/office/powerpoint/2010/main" val="13957592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chemeClr val="tx2">
                    <a:lumMod val="40000"/>
                    <a:lumOff val="60000"/>
                  </a:schemeClr>
                </a:solidFill>
              </a:rPr>
              <a:t>Allow your young people to consider how they can make their research inclusive so everyone can understand, contribute and be heard.</a:t>
            </a:r>
          </a:p>
          <a:p>
            <a:endParaRPr lang="en-GB" sz="1200" dirty="0">
              <a:solidFill>
                <a:schemeClr val="tx2">
                  <a:lumMod val="40000"/>
                  <a:lumOff val="60000"/>
                </a:schemeClr>
              </a:solidFill>
            </a:endParaRPr>
          </a:p>
          <a:p>
            <a:r>
              <a:rPr lang="en-GB" sz="1200" dirty="0">
                <a:solidFill>
                  <a:schemeClr val="tx2">
                    <a:lumMod val="40000"/>
                    <a:lumOff val="60000"/>
                  </a:schemeClr>
                </a:solidFill>
              </a:rPr>
              <a:t>Give them the link to ‘Focus on Us guidance’ to help with their focus group and ideas to go with that!</a:t>
            </a:r>
            <a:endParaRPr lang="en-GB" sz="1200" dirty="0">
              <a:solidFill>
                <a:srgbClr val="00B0F0"/>
              </a:solidFill>
            </a:endParaRPr>
          </a:p>
          <a:p>
            <a:endParaRPr lang="en-GB" dirty="0"/>
          </a:p>
        </p:txBody>
      </p:sp>
      <p:sp>
        <p:nvSpPr>
          <p:cNvPr id="4" name="Slide Number Placeholder 3"/>
          <p:cNvSpPr>
            <a:spLocks noGrp="1"/>
          </p:cNvSpPr>
          <p:nvPr>
            <p:ph type="sldNum" sz="quarter" idx="5"/>
          </p:nvPr>
        </p:nvSpPr>
        <p:spPr/>
        <p:txBody>
          <a:bodyPr/>
          <a:lstStyle/>
          <a:p>
            <a:fld id="{43E8D7CB-CB68-4055-B7B7-58D9B89B0078}" type="slidenum">
              <a:rPr lang="en-GB" smtClean="0"/>
              <a:t>30</a:t>
            </a:fld>
            <a:endParaRPr lang="en-GB"/>
          </a:p>
        </p:txBody>
      </p:sp>
    </p:spTree>
    <p:extLst>
      <p:ext uri="{BB962C8B-B14F-4D97-AF65-F5344CB8AC3E}">
        <p14:creationId xmlns:p14="http://schemas.microsoft.com/office/powerpoint/2010/main" val="37095262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Face to face or virtually – put young people into groups to come up with: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dirty="0"/>
              <a:t>3 Quantitative questions they can ask for their survey  (why should these be different to the focus group questions)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GB"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dirty="0"/>
              <a:t>3 Qualitative questions they can ask for their focus group (why should these be different to the survey questions)</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dirty="0"/>
              <a:t>Optional if time: Story/Narrative/Point – what are you are trying to say/what story are you telling with your data? Do all people love PE or school sport? Or some people don’t join in because…..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10 mins</a:t>
            </a:r>
          </a:p>
          <a:p>
            <a:endParaRPr lang="en-GB" dirty="0"/>
          </a:p>
        </p:txBody>
      </p:sp>
      <p:sp>
        <p:nvSpPr>
          <p:cNvPr id="4" name="Slide Number Placeholder 3"/>
          <p:cNvSpPr>
            <a:spLocks noGrp="1"/>
          </p:cNvSpPr>
          <p:nvPr>
            <p:ph type="sldNum" sz="quarter" idx="5"/>
          </p:nvPr>
        </p:nvSpPr>
        <p:spPr/>
        <p:txBody>
          <a:bodyPr/>
          <a:lstStyle/>
          <a:p>
            <a:fld id="{43E8D7CB-CB68-4055-B7B7-58D9B89B0078}" type="slidenum">
              <a:rPr lang="en-GB" smtClean="0"/>
              <a:t>31</a:t>
            </a:fld>
            <a:endParaRPr lang="en-GB"/>
          </a:p>
        </p:txBody>
      </p:sp>
    </p:spTree>
    <p:extLst>
      <p:ext uri="{BB962C8B-B14F-4D97-AF65-F5344CB8AC3E}">
        <p14:creationId xmlns:p14="http://schemas.microsoft.com/office/powerpoint/2010/main" val="13808299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Call to Action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After training: We would love you to go and collect data on the main research topics and help your school staff to make sense of it (analysis).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You and your school staff can formulate recommendations on how to improve the PE and school sport so that it meet the needs and demands of more young people.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Your school staff are here to supporting you – what top 3 things will you bring to your school staff that you are going to do? Questions and Answers</a:t>
            </a:r>
          </a:p>
          <a:p>
            <a:endParaRPr lang="en-GB" dirty="0"/>
          </a:p>
        </p:txBody>
      </p:sp>
      <p:sp>
        <p:nvSpPr>
          <p:cNvPr id="4" name="Slide Number Placeholder 3"/>
          <p:cNvSpPr>
            <a:spLocks noGrp="1"/>
          </p:cNvSpPr>
          <p:nvPr>
            <p:ph type="sldNum" sz="quarter" idx="5"/>
          </p:nvPr>
        </p:nvSpPr>
        <p:spPr/>
        <p:txBody>
          <a:bodyPr/>
          <a:lstStyle/>
          <a:p>
            <a:fld id="{43E8D7CB-CB68-4055-B7B7-58D9B89B0078}" type="slidenum">
              <a:rPr lang="en-GB" smtClean="0"/>
              <a:t>32</a:t>
            </a:fld>
            <a:endParaRPr lang="en-GB"/>
          </a:p>
        </p:txBody>
      </p:sp>
    </p:spTree>
    <p:extLst>
      <p:ext uri="{BB962C8B-B14F-4D97-AF65-F5344CB8AC3E}">
        <p14:creationId xmlns:p14="http://schemas.microsoft.com/office/powerpoint/2010/main" val="1413472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Why is youth voice important? </a:t>
            </a:r>
          </a:p>
          <a:p>
            <a:r>
              <a:rPr lang="en-GB" b="0" u="sng" dirty="0"/>
              <a:t>Show this video: </a:t>
            </a:r>
          </a:p>
          <a:p>
            <a:r>
              <a:rPr lang="en-GB" b="0" dirty="0"/>
              <a:t>https://www.brut.media/us/international/5-young-people-changing-the-world-0705e105-78bf-455e-8824-aaed299e8479</a:t>
            </a:r>
          </a:p>
          <a:p>
            <a:endParaRPr lang="en-GB" b="1" dirty="0"/>
          </a:p>
          <a:p>
            <a:r>
              <a:rPr lang="en-GB" b="1" dirty="0"/>
              <a:t>Guide Young People to draw or </a:t>
            </a:r>
            <a:r>
              <a:rPr lang="en-GB" sz="1200" b="1" kern="1200" dirty="0">
                <a:solidFill>
                  <a:schemeClr val="tx1"/>
                </a:solidFill>
                <a:latin typeface="+mn-lt"/>
                <a:ea typeface="+mn-ea"/>
                <a:cs typeface="+mn-cs"/>
              </a:rPr>
              <a:t>write why they think it is important to hear the voice of young people? Discuss or use a white board to share ideas……</a:t>
            </a:r>
          </a:p>
          <a:p>
            <a:pPr marL="0" indent="0">
              <a:buFont typeface="+mj-lt"/>
              <a:buNone/>
            </a:pPr>
            <a:endParaRPr lang="en-GB" b="0" dirty="0"/>
          </a:p>
          <a:p>
            <a:pPr marL="0" indent="0">
              <a:buFont typeface="+mj-lt"/>
              <a:buNone/>
            </a:pPr>
            <a:r>
              <a:rPr lang="en-GB" b="0" dirty="0"/>
              <a:t>Video – Keziah’s Story https://www.youtube.com/watch?v=Mi2OL0ASlgc&amp;ab_channel=YouthSportTrust</a:t>
            </a:r>
          </a:p>
          <a:p>
            <a:pPr marL="0" indent="0">
              <a:buFont typeface="+mj-lt"/>
              <a:buNone/>
            </a:pPr>
            <a:endParaRPr lang="en-GB" b="0" dirty="0"/>
          </a:p>
          <a:p>
            <a:pPr marL="0" indent="0">
              <a:buFont typeface="+mj-lt"/>
              <a:buNone/>
            </a:pPr>
            <a:r>
              <a:rPr lang="en-GB" b="0" dirty="0"/>
              <a:t>Video – Charlie’s Story https://www.youtube.com/watch?v=tVJA-EpNTcM</a:t>
            </a:r>
          </a:p>
          <a:p>
            <a:endParaRPr lang="en-GB" dirty="0"/>
          </a:p>
        </p:txBody>
      </p:sp>
      <p:sp>
        <p:nvSpPr>
          <p:cNvPr id="4" name="Slide Number Placeholder 3"/>
          <p:cNvSpPr>
            <a:spLocks noGrp="1"/>
          </p:cNvSpPr>
          <p:nvPr>
            <p:ph type="sldNum" sz="quarter" idx="5"/>
          </p:nvPr>
        </p:nvSpPr>
        <p:spPr/>
        <p:txBody>
          <a:bodyPr/>
          <a:lstStyle/>
          <a:p>
            <a:fld id="{43E8D7CB-CB68-4055-B7B7-58D9B89B0078}" type="slidenum">
              <a:rPr lang="en-GB" smtClean="0"/>
              <a:t>6</a:t>
            </a:fld>
            <a:endParaRPr lang="en-GB"/>
          </a:p>
        </p:txBody>
      </p:sp>
    </p:spTree>
    <p:extLst>
      <p:ext uri="{BB962C8B-B14F-4D97-AF65-F5344CB8AC3E}">
        <p14:creationId xmlns:p14="http://schemas.microsoft.com/office/powerpoint/2010/main" val="3139632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lets go onto what you will be doing today – you are going to become researchers – but what is research?</a:t>
            </a:r>
          </a:p>
          <a:p>
            <a:endParaRPr lang="en-GB" dirty="0"/>
          </a:p>
          <a:p>
            <a:r>
              <a:rPr lang="en-GB" dirty="0"/>
              <a:t>Draw or write down what you think – can be words to describe. </a:t>
            </a:r>
          </a:p>
          <a:p>
            <a:endParaRPr lang="en-GB" dirty="0"/>
          </a:p>
        </p:txBody>
      </p:sp>
      <p:sp>
        <p:nvSpPr>
          <p:cNvPr id="4" name="Slide Number Placeholder 3"/>
          <p:cNvSpPr>
            <a:spLocks noGrp="1"/>
          </p:cNvSpPr>
          <p:nvPr>
            <p:ph type="sldNum" sz="quarter" idx="5"/>
          </p:nvPr>
        </p:nvSpPr>
        <p:spPr/>
        <p:txBody>
          <a:bodyPr/>
          <a:lstStyle/>
          <a:p>
            <a:fld id="{43E8D7CB-CB68-4055-B7B7-58D9B89B0078}" type="slidenum">
              <a:rPr lang="en-GB" smtClean="0"/>
              <a:t>7</a:t>
            </a:fld>
            <a:endParaRPr lang="en-GB"/>
          </a:p>
        </p:txBody>
      </p:sp>
    </p:spTree>
    <p:extLst>
      <p:ext uri="{BB962C8B-B14F-4D97-AF65-F5344CB8AC3E}">
        <p14:creationId xmlns:p14="http://schemas.microsoft.com/office/powerpoint/2010/main" val="951593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Activity - Using your red or green spots on wall (or chat box get them to write R or G – or get young people up and active (with a red meaning stand up and green sit down):</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Who likes to eat breakfast? Green for yes, red for no – record number of no’s</a:t>
            </a:r>
          </a:p>
          <a:p>
            <a:pPr lvl="0"/>
            <a:r>
              <a:rPr lang="en-GB" sz="1200" kern="1200" dirty="0">
                <a:solidFill>
                  <a:schemeClr val="tx1"/>
                </a:solidFill>
                <a:effectLst/>
                <a:latin typeface="+mn-lt"/>
                <a:ea typeface="+mn-ea"/>
                <a:cs typeface="+mn-cs"/>
              </a:rPr>
              <a:t>Who had breakfast this morning? Green for yes, red for no – record number</a:t>
            </a:r>
          </a:p>
          <a:p>
            <a:r>
              <a:rPr lang="en-GB" sz="1200" kern="1200" dirty="0">
                <a:solidFill>
                  <a:schemeClr val="tx1"/>
                </a:solidFill>
                <a:effectLst/>
                <a:latin typeface="+mn-lt"/>
                <a:ea typeface="+mn-ea"/>
                <a:cs typeface="+mn-cs"/>
              </a:rPr>
              <a:t>For the reds discuss – What stopped you from having breakfast this morning?  </a:t>
            </a:r>
          </a:p>
          <a:p>
            <a:r>
              <a:rPr lang="en-GB" sz="1200" kern="1200" dirty="0">
                <a:solidFill>
                  <a:schemeClr val="tx1"/>
                </a:solidFill>
                <a:effectLst/>
                <a:latin typeface="+mn-lt"/>
                <a:ea typeface="+mn-ea"/>
                <a:cs typeface="+mn-cs"/>
              </a:rPr>
              <a:t>For the greens discuss -  What motivated you to have breakfast this morning</a:t>
            </a:r>
          </a:p>
          <a:p>
            <a:r>
              <a:rPr lang="en-GB" sz="1200" kern="1200" dirty="0">
                <a:solidFill>
                  <a:schemeClr val="tx1"/>
                </a:solidFill>
                <a:effectLst/>
                <a:latin typeface="+mn-lt"/>
                <a:ea typeface="+mn-ea"/>
                <a:cs typeface="+mn-cs"/>
              </a:rPr>
              <a:t>Get feedback from reds on barriers</a:t>
            </a:r>
          </a:p>
          <a:p>
            <a:r>
              <a:rPr lang="en-GB" sz="1200" kern="1200" dirty="0">
                <a:solidFill>
                  <a:schemeClr val="tx1"/>
                </a:solidFill>
                <a:effectLst/>
                <a:latin typeface="+mn-lt"/>
                <a:ea typeface="+mn-ea"/>
                <a:cs typeface="+mn-cs"/>
              </a:rPr>
              <a:t>Get feedback from greens on motivations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short activity show 3 things:</a:t>
            </a:r>
          </a:p>
          <a:p>
            <a:pPr lvl="0"/>
            <a:r>
              <a:rPr lang="en-GB" sz="1200" kern="1200" dirty="0">
                <a:solidFill>
                  <a:schemeClr val="tx1"/>
                </a:solidFill>
                <a:effectLst/>
                <a:latin typeface="+mn-lt"/>
                <a:ea typeface="+mn-ea"/>
                <a:cs typeface="+mn-cs"/>
              </a:rPr>
              <a:t>How quickly and easily I can gain hard data (on the number of people who like breakfast and who actually had breakfast that morning.</a:t>
            </a:r>
          </a:p>
          <a:p>
            <a:pPr lvl="0"/>
            <a:r>
              <a:rPr lang="en-GB" sz="1200" kern="1200" dirty="0">
                <a:solidFill>
                  <a:schemeClr val="tx1"/>
                </a:solidFill>
                <a:effectLst/>
                <a:latin typeface="+mn-lt"/>
                <a:ea typeface="+mn-ea"/>
                <a:cs typeface="+mn-cs"/>
              </a:rPr>
              <a:t>Better understanding of qualitative information - the barriers &amp; motivations and what would encourage people who don’t eat it to eat it. Opportunity to talk further to reds to better understand how to overcome their barriers and understand their motivations</a:t>
            </a:r>
          </a:p>
          <a:p>
            <a:pPr lvl="0"/>
            <a:r>
              <a:rPr lang="en-GB" sz="1200" kern="1200" dirty="0">
                <a:solidFill>
                  <a:schemeClr val="tx1"/>
                </a:solidFill>
                <a:effectLst/>
                <a:latin typeface="+mn-lt"/>
                <a:ea typeface="+mn-ea"/>
                <a:cs typeface="+mn-cs"/>
              </a:rPr>
              <a:t>If I only ever listen to the greens </a:t>
            </a:r>
            <a:r>
              <a:rPr lang="en-GB" sz="1200" kern="1200" dirty="0" err="1">
                <a:solidFill>
                  <a:schemeClr val="tx1"/>
                </a:solidFill>
                <a:effectLst/>
                <a:latin typeface="+mn-lt"/>
                <a:ea typeface="+mn-ea"/>
                <a:cs typeface="+mn-cs"/>
              </a:rPr>
              <a:t>i.e</a:t>
            </a:r>
            <a:r>
              <a:rPr lang="en-GB" sz="1200" kern="1200" dirty="0">
                <a:solidFill>
                  <a:schemeClr val="tx1"/>
                </a:solidFill>
                <a:effectLst/>
                <a:latin typeface="+mn-lt"/>
                <a:ea typeface="+mn-ea"/>
                <a:cs typeface="+mn-cs"/>
              </a:rPr>
              <a:t> the people who take part in breakfast, I will never understand what I can do to persuade or help the reds to eat breakfast.</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Bringing this back to PE and school sport. How is this relevant to what we are trying to do?</a:t>
            </a:r>
          </a:p>
          <a:p>
            <a:r>
              <a:rPr lang="en-GB" sz="1200" kern="1200" dirty="0">
                <a:solidFill>
                  <a:schemeClr val="tx1"/>
                </a:solidFill>
                <a:effectLst/>
                <a:latin typeface="+mn-lt"/>
                <a:ea typeface="+mn-ea"/>
                <a:cs typeface="+mn-cs"/>
              </a:rPr>
              <a:t>Aim to avoid only talking to the same young people who enjoy PE and come to all the school sport competitions and activities. So if we want to attract those who are currently not engaged in PE or taking part in school sports competitions and festivals we need to understand why!</a:t>
            </a:r>
          </a:p>
          <a:p>
            <a:endParaRPr lang="en-GB" dirty="0"/>
          </a:p>
        </p:txBody>
      </p:sp>
      <p:sp>
        <p:nvSpPr>
          <p:cNvPr id="4" name="Slide Number Placeholder 3"/>
          <p:cNvSpPr>
            <a:spLocks noGrp="1"/>
          </p:cNvSpPr>
          <p:nvPr>
            <p:ph type="sldNum" sz="quarter" idx="5"/>
          </p:nvPr>
        </p:nvSpPr>
        <p:spPr/>
        <p:txBody>
          <a:bodyPr/>
          <a:lstStyle/>
          <a:p>
            <a:fld id="{43E8D7CB-CB68-4055-B7B7-58D9B89B0078}" type="slidenum">
              <a:rPr lang="en-GB" smtClean="0"/>
              <a:t>8</a:t>
            </a:fld>
            <a:endParaRPr lang="en-GB"/>
          </a:p>
        </p:txBody>
      </p:sp>
    </p:spTree>
    <p:extLst>
      <p:ext uri="{BB962C8B-B14F-4D97-AF65-F5344CB8AC3E}">
        <p14:creationId xmlns:p14="http://schemas.microsoft.com/office/powerpoint/2010/main" val="1870273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200" b="1" i="0" kern="1200" dirty="0">
                <a:solidFill>
                  <a:schemeClr val="tx1"/>
                </a:solidFill>
                <a:effectLst/>
                <a:latin typeface="+mn-lt"/>
                <a:ea typeface="+mn-ea"/>
                <a:cs typeface="+mn-cs"/>
              </a:rPr>
              <a:t>Why is Peer to peer research better?</a:t>
            </a:r>
          </a:p>
          <a:p>
            <a:pPr marL="171450" indent="-171450">
              <a:buFont typeface="Arial" panose="020B0604020202020204" pitchFamily="34" charset="0"/>
              <a:buChar char="•"/>
            </a:pPr>
            <a:r>
              <a:rPr lang="en-GB" dirty="0"/>
              <a:t>Informants will feel more comfortable and free talking about issues to people of their own age compared to adults. Therefore, young people can collect information about young people that is more close to the truth (more reliable) – youth participation could lead to an improvement of the quality and relevance of the research data.</a:t>
            </a:r>
          </a:p>
          <a:p>
            <a:pPr marL="171450" indent="-171450">
              <a:buFont typeface="Arial" panose="020B0604020202020204" pitchFamily="34" charset="0"/>
              <a:buChar char="•"/>
            </a:pPr>
            <a:r>
              <a:rPr lang="en-GB" dirty="0"/>
              <a:t>The data will inform project activities (interventions) that fit better with young people’s issues and interests </a:t>
            </a:r>
          </a:p>
          <a:p>
            <a:pPr marL="171450" indent="-171450">
              <a:buFont typeface="Arial" panose="020B0604020202020204" pitchFamily="34" charset="0"/>
              <a:buChar char="•"/>
            </a:pPr>
            <a:r>
              <a:rPr lang="en-GB" dirty="0"/>
              <a:t>Building research skills in young people has an empowering effect on young people: Their self confidence to talk about sensitive issues with peers and adults. Their understanding of social issues that negatively influence young people’s involvement in PE and school sport. Their motivation to contribute to changing things for the better </a:t>
            </a:r>
          </a:p>
          <a:p>
            <a:pPr marL="171450" indent="-171450">
              <a:buFont typeface="Arial" panose="020B0604020202020204" pitchFamily="34" charset="0"/>
              <a:buChar char="•"/>
            </a:pPr>
            <a:r>
              <a:rPr lang="en-GB" dirty="0"/>
              <a:t>Research skills are useful social skills and good for future job opportunities.</a:t>
            </a:r>
          </a:p>
          <a:p>
            <a:pPr marL="171450" indent="-171450">
              <a:buFont typeface="Arial" panose="020B0604020202020204" pitchFamily="34" charset="0"/>
              <a:buChar char="•"/>
            </a:pPr>
            <a:r>
              <a:rPr lang="en-GB" dirty="0"/>
              <a:t>It can help build cooperation between young people and adults: It can improve mutual respect. Adults will take young people more seriously when they are involved in research and decision-making processes. Young people will take adults more serious if they understand the challenges of their work. This can lead to more youth participation in PE and school sport.</a:t>
            </a:r>
          </a:p>
          <a:p>
            <a:pPr marL="628650" lvl="1" indent="-171450">
              <a:buFont typeface="Arial" panose="020B0604020202020204" pitchFamily="34" charset="0"/>
              <a:buChar char="•"/>
            </a:pPr>
            <a:r>
              <a:rPr lang="en-GB" sz="1200" b="0" i="0" kern="1200" dirty="0">
                <a:solidFill>
                  <a:schemeClr val="tx1"/>
                </a:solidFill>
                <a:effectLst/>
                <a:latin typeface="+mn-lt"/>
                <a:ea typeface="+mn-ea"/>
                <a:cs typeface="+mn-cs"/>
              </a:rPr>
              <a:t>Adapted from (</a:t>
            </a:r>
            <a:r>
              <a:rPr lang="en-GB" dirty="0"/>
              <a:t>Manual for young people to train as researchers | building block, 2013 )</a:t>
            </a:r>
            <a:endParaRPr lang="en-GB" sz="1200" b="0" i="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43E8D7CB-CB68-4055-B7B7-58D9B89B0078}" type="slidenum">
              <a:rPr lang="en-GB" smtClean="0"/>
              <a:t>9</a:t>
            </a:fld>
            <a:endParaRPr lang="en-GB"/>
          </a:p>
        </p:txBody>
      </p:sp>
    </p:spTree>
    <p:extLst>
      <p:ext uri="{BB962C8B-B14F-4D97-AF65-F5344CB8AC3E}">
        <p14:creationId xmlns:p14="http://schemas.microsoft.com/office/powerpoint/2010/main" val="3507883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GB" dirty="0"/>
              <a:t>This can be done with paper face to face or virtually online</a:t>
            </a:r>
          </a:p>
          <a:p>
            <a:pPr>
              <a:spcBef>
                <a:spcPct val="0"/>
              </a:spcBef>
            </a:pPr>
            <a:endParaRPr lang="en-GB" dirty="0"/>
          </a:p>
          <a:p>
            <a:pPr>
              <a:spcBef>
                <a:spcPct val="0"/>
              </a:spcBef>
            </a:pPr>
            <a:r>
              <a:rPr lang="en-GB" dirty="0"/>
              <a:t>F2F:</a:t>
            </a:r>
          </a:p>
          <a:p>
            <a:pPr marL="0" indent="0" algn="l">
              <a:lnSpc>
                <a:spcPct val="150000"/>
              </a:lnSpc>
              <a:buSzPct val="100000"/>
              <a:buFont typeface="Arial" panose="020B0604020202020204" pitchFamily="34" charset="0"/>
              <a:buNone/>
              <a:defRPr sz="2100">
                <a:solidFill>
                  <a:srgbClr val="434D59"/>
                </a:solidFill>
                <a:latin typeface="Arial"/>
                <a:ea typeface="Arial"/>
                <a:cs typeface="Arial"/>
                <a:sym typeface="Arial"/>
              </a:defRPr>
            </a:pPr>
            <a:r>
              <a:rPr lang="en-GB" sz="1200" dirty="0"/>
              <a:t>On a piece of paper write down your reason to be involved. </a:t>
            </a:r>
          </a:p>
          <a:p>
            <a:pPr marL="0" indent="0" algn="l">
              <a:lnSpc>
                <a:spcPct val="150000"/>
              </a:lnSpc>
              <a:buSzPct val="100000"/>
              <a:buFont typeface="Arial" panose="020B0604020202020204" pitchFamily="34" charset="0"/>
              <a:buNone/>
              <a:defRPr sz="2100">
                <a:solidFill>
                  <a:srgbClr val="434D59"/>
                </a:solidFill>
                <a:latin typeface="Arial"/>
                <a:ea typeface="Arial"/>
                <a:cs typeface="Arial"/>
                <a:sym typeface="Arial"/>
              </a:defRPr>
            </a:pPr>
            <a:r>
              <a:rPr lang="en-GB" sz="1200" dirty="0"/>
              <a:t>•Place your piece of paper in the pond (hula hoop or circle made with skipping ropes)</a:t>
            </a:r>
          </a:p>
          <a:p>
            <a:pPr marL="0" indent="0" algn="l">
              <a:lnSpc>
                <a:spcPct val="150000"/>
              </a:lnSpc>
              <a:buSzPct val="100000"/>
              <a:buFont typeface="Arial" panose="020B0604020202020204" pitchFamily="34" charset="0"/>
              <a:buNone/>
              <a:defRPr sz="2100">
                <a:solidFill>
                  <a:srgbClr val="434D59"/>
                </a:solidFill>
                <a:latin typeface="Arial"/>
                <a:ea typeface="Arial"/>
                <a:cs typeface="Arial"/>
                <a:sym typeface="Arial"/>
              </a:defRPr>
            </a:pPr>
            <a:r>
              <a:rPr lang="en-GB" sz="1200" dirty="0"/>
              <a:t>•Pick your own bean bag or counter (pebble) and throw it in the pond.</a:t>
            </a:r>
          </a:p>
          <a:p>
            <a:pPr marL="0" indent="0" algn="l">
              <a:lnSpc>
                <a:spcPct val="150000"/>
              </a:lnSpc>
              <a:buSzPct val="100000"/>
              <a:buFont typeface="Arial" panose="020B0604020202020204" pitchFamily="34" charset="0"/>
              <a:buNone/>
              <a:defRPr sz="2100">
                <a:solidFill>
                  <a:srgbClr val="434D59"/>
                </a:solidFill>
                <a:latin typeface="Arial"/>
                <a:ea typeface="Arial"/>
                <a:cs typeface="Arial"/>
                <a:sym typeface="Arial"/>
              </a:defRPr>
            </a:pPr>
            <a:r>
              <a:rPr lang="en-GB" sz="1200" dirty="0"/>
              <a:t>•Whichever piece of paper it lands on or nearest - look at that person’s reason – share it by reading it out aloud. </a:t>
            </a:r>
          </a:p>
          <a:p>
            <a:pPr marL="0" indent="0" algn="l">
              <a:lnSpc>
                <a:spcPct val="150000"/>
              </a:lnSpc>
              <a:buSzPct val="100000"/>
              <a:buFont typeface="Arial" panose="020B0604020202020204" pitchFamily="34" charset="0"/>
              <a:buNone/>
              <a:defRPr sz="2100">
                <a:solidFill>
                  <a:srgbClr val="434D59"/>
                </a:solidFill>
                <a:latin typeface="Arial"/>
                <a:ea typeface="Arial"/>
                <a:cs typeface="Arial"/>
                <a:sym typeface="Arial"/>
              </a:defRPr>
            </a:pPr>
            <a:r>
              <a:rPr lang="en-GB" sz="1200" dirty="0"/>
              <a:t>•What do you notice about the answer on that piece of paper? Is it similar or different to yours?</a:t>
            </a:r>
          </a:p>
          <a:p>
            <a:pPr marL="0" indent="0" algn="l">
              <a:lnSpc>
                <a:spcPct val="150000"/>
              </a:lnSpc>
              <a:buSzPct val="100000"/>
              <a:buFont typeface="Arial" panose="020B0604020202020204" pitchFamily="34" charset="0"/>
              <a:buNone/>
              <a:defRPr sz="2100">
                <a:solidFill>
                  <a:srgbClr val="434D59"/>
                </a:solidFill>
                <a:latin typeface="Arial"/>
                <a:ea typeface="Arial"/>
                <a:cs typeface="Arial"/>
                <a:sym typeface="Arial"/>
              </a:defRPr>
            </a:pPr>
            <a:endParaRPr lang="en-GB" sz="1200" dirty="0"/>
          </a:p>
          <a:p>
            <a:pPr marL="0" indent="0" algn="l">
              <a:lnSpc>
                <a:spcPct val="150000"/>
              </a:lnSpc>
              <a:buSzPct val="100000"/>
              <a:buFont typeface="Arial" panose="020B0604020202020204" pitchFamily="34" charset="0"/>
              <a:buNone/>
              <a:defRPr sz="2100">
                <a:solidFill>
                  <a:srgbClr val="434D59"/>
                </a:solidFill>
                <a:latin typeface="Arial"/>
                <a:ea typeface="Arial"/>
                <a:cs typeface="Arial"/>
                <a:sym typeface="Arial"/>
              </a:defRPr>
            </a:pPr>
            <a:r>
              <a:rPr lang="en-GB" sz="1200" dirty="0"/>
              <a:t>Virtual:</a:t>
            </a:r>
          </a:p>
          <a:p>
            <a:pPr marL="285750" lvl="0" indent="-285750" fontAlgn="base">
              <a:buFont typeface="Arial" panose="020B0604020202020204" pitchFamily="34" charset="0"/>
              <a:buChar char="•"/>
            </a:pPr>
            <a:r>
              <a:rPr lang="en-US" sz="1800" u="none" strike="noStrike" kern="0" spc="0" dirty="0">
                <a:ln>
                  <a:noFill/>
                </a:ln>
                <a:solidFill>
                  <a:srgbClr val="000000"/>
                </a:solidFill>
                <a:effectLst/>
                <a:latin typeface="Calibri" panose="020F0502020204030204" pitchFamily="34" charset="0"/>
                <a:ea typeface="Calibri" panose="020F0502020204030204" pitchFamily="34" charset="0"/>
              </a:rPr>
              <a:t>On the </a:t>
            </a:r>
            <a:r>
              <a:rPr lang="en-US" sz="1800" u="none" strike="noStrike" kern="0" spc="0" dirty="0" err="1">
                <a:ln>
                  <a:noFill/>
                </a:ln>
                <a:solidFill>
                  <a:srgbClr val="000000"/>
                </a:solidFill>
                <a:effectLst/>
                <a:latin typeface="Calibri" panose="020F0502020204030204" pitchFamily="34" charset="0"/>
                <a:ea typeface="Calibri" panose="020F0502020204030204" pitchFamily="34" charset="0"/>
              </a:rPr>
              <a:t>padlet</a:t>
            </a:r>
            <a:r>
              <a:rPr lang="en-US" sz="1800" u="none" strike="noStrike" kern="0" spc="0" dirty="0">
                <a:ln>
                  <a:noFill/>
                </a:ln>
                <a:solidFill>
                  <a:srgbClr val="000000"/>
                </a:solidFill>
                <a:effectLst/>
                <a:latin typeface="Calibri" panose="020F0502020204030204" pitchFamily="34" charset="0"/>
                <a:ea typeface="Calibri" panose="020F0502020204030204" pitchFamily="34" charset="0"/>
              </a:rPr>
              <a:t>/online white board (draw a pond or image in background) - write down your reason to be involved in this (becoming a young researcher)?</a:t>
            </a:r>
            <a:endParaRPr lang="en-GB" sz="1800" u="none" strike="noStrike" kern="0" spc="0" dirty="0">
              <a:ln>
                <a:noFill/>
              </a:ln>
              <a:solidFill>
                <a:schemeClr val="tx1"/>
              </a:solidFill>
              <a:effectLst/>
              <a:latin typeface="Times New Roman" panose="02020603050405020304" pitchFamily="18" charset="0"/>
              <a:ea typeface="Calibri" panose="020F0502020204030204" pitchFamily="34" charset="0"/>
            </a:endParaRPr>
          </a:p>
          <a:p>
            <a:pPr marL="285750" lvl="0" indent="-285750" fontAlgn="base">
              <a:buFont typeface="Arial" panose="020B0604020202020204" pitchFamily="34" charset="0"/>
              <a:buChar char="•"/>
            </a:pPr>
            <a:r>
              <a:rPr lang="en-US" sz="1800" u="none" strike="noStrike" kern="0" spc="0" dirty="0">
                <a:ln>
                  <a:noFill/>
                </a:ln>
                <a:solidFill>
                  <a:srgbClr val="000000"/>
                </a:solidFill>
                <a:effectLst/>
                <a:latin typeface="Calibri" panose="020F0502020204030204" pitchFamily="34" charset="0"/>
                <a:ea typeface="Calibri" panose="020F0502020204030204" pitchFamily="34" charset="0"/>
              </a:rPr>
              <a:t>Tutor to give an example by typing it on the </a:t>
            </a:r>
            <a:r>
              <a:rPr lang="en-US" sz="1800" u="none" strike="noStrike" kern="0" spc="0" dirty="0" err="1">
                <a:ln>
                  <a:noFill/>
                </a:ln>
                <a:solidFill>
                  <a:srgbClr val="000000"/>
                </a:solidFill>
                <a:effectLst/>
                <a:latin typeface="Calibri" panose="020F0502020204030204" pitchFamily="34" charset="0"/>
                <a:ea typeface="Calibri" panose="020F0502020204030204" pitchFamily="34" charset="0"/>
              </a:rPr>
              <a:t>padlet</a:t>
            </a:r>
            <a:r>
              <a:rPr lang="en-US" sz="1800" u="none" strike="noStrike" kern="0" spc="0" dirty="0">
                <a:ln>
                  <a:noFill/>
                </a:ln>
                <a:solidFill>
                  <a:srgbClr val="000000"/>
                </a:solidFill>
                <a:effectLst/>
                <a:latin typeface="Calibri" panose="020F0502020204030204" pitchFamily="34" charset="0"/>
                <a:ea typeface="Calibri" panose="020F0502020204030204" pitchFamily="34" charset="0"/>
              </a:rPr>
              <a:t>/online white board, e.g. my reason to be involved is to build my confidence and make new friends. </a:t>
            </a:r>
            <a:endParaRPr lang="en-GB" sz="1800" u="none" strike="noStrike" kern="0" spc="0" dirty="0">
              <a:ln>
                <a:noFill/>
              </a:ln>
              <a:solidFill>
                <a:schemeClr val="tx1"/>
              </a:solidFill>
              <a:effectLst/>
              <a:latin typeface="Times New Roman" panose="02020603050405020304" pitchFamily="18" charset="0"/>
              <a:ea typeface="Calibri" panose="020F0502020204030204" pitchFamily="34" charset="0"/>
            </a:endParaRPr>
          </a:p>
          <a:p>
            <a:pPr marL="285750" lvl="0" indent="-285750" fontAlgn="base">
              <a:buFont typeface="Arial" panose="020B0604020202020204" pitchFamily="34" charset="0"/>
              <a:buChar char="•"/>
            </a:pPr>
            <a:r>
              <a:rPr lang="en-US" sz="1800" u="none" strike="noStrike" kern="0" spc="0" dirty="0">
                <a:ln>
                  <a:noFill/>
                </a:ln>
                <a:solidFill>
                  <a:srgbClr val="000000"/>
                </a:solidFill>
                <a:effectLst/>
                <a:latin typeface="Calibri" panose="020F0502020204030204" pitchFamily="34" charset="0"/>
                <a:ea typeface="Calibri" panose="020F0502020204030204" pitchFamily="34" charset="0"/>
              </a:rPr>
              <a:t>Look at other people’s reasons – share and discuss</a:t>
            </a:r>
            <a:endParaRPr lang="en-GB" sz="1800" u="none" strike="noStrike" kern="0" spc="0" dirty="0">
              <a:ln>
                <a:noFill/>
              </a:ln>
              <a:solidFill>
                <a:schemeClr val="tx1"/>
              </a:solidFill>
              <a:effectLst/>
              <a:latin typeface="Times New Roman" panose="02020603050405020304" pitchFamily="18" charset="0"/>
              <a:ea typeface="Calibri" panose="020F0502020204030204" pitchFamily="34" charset="0"/>
            </a:endParaRP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800" u="none" strike="noStrike" kern="0" spc="0" dirty="0">
                <a:ln>
                  <a:noFill/>
                </a:ln>
                <a:solidFill>
                  <a:srgbClr val="000000"/>
                </a:solidFill>
                <a:effectLst/>
                <a:latin typeface="Calibri" panose="020F0502020204030204" pitchFamily="34" charset="0"/>
                <a:ea typeface="Calibri" panose="020F0502020204030204" pitchFamily="34" charset="0"/>
              </a:rPr>
              <a:t>What do you notice </a:t>
            </a:r>
            <a:r>
              <a:rPr lang="en-GB" sz="1800" dirty="0"/>
              <a:t>about yours and other people's answers? Is it similar or different to yours?</a:t>
            </a:r>
          </a:p>
          <a:p>
            <a:endParaRPr lang="en-GB" dirty="0"/>
          </a:p>
        </p:txBody>
      </p:sp>
      <p:sp>
        <p:nvSpPr>
          <p:cNvPr id="4" name="Slide Number Placeholder 3"/>
          <p:cNvSpPr>
            <a:spLocks noGrp="1"/>
          </p:cNvSpPr>
          <p:nvPr>
            <p:ph type="sldNum" sz="quarter" idx="5"/>
          </p:nvPr>
        </p:nvSpPr>
        <p:spPr/>
        <p:txBody>
          <a:bodyPr/>
          <a:lstStyle/>
          <a:p>
            <a:fld id="{43E8D7CB-CB68-4055-B7B7-58D9B89B0078}" type="slidenum">
              <a:rPr lang="en-GB" smtClean="0"/>
              <a:t>10</a:t>
            </a:fld>
            <a:endParaRPr lang="en-GB"/>
          </a:p>
        </p:txBody>
      </p:sp>
    </p:spTree>
    <p:extLst>
      <p:ext uri="{BB962C8B-B14F-4D97-AF65-F5344CB8AC3E}">
        <p14:creationId xmlns:p14="http://schemas.microsoft.com/office/powerpoint/2010/main" val="1792366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solidFill>
                  <a:schemeClr val="tx2">
                    <a:lumMod val="40000"/>
                    <a:lumOff val="60000"/>
                  </a:schemeClr>
                </a:solidFill>
              </a:rPr>
              <a:t>Don’t worry you will be taught the skills you need to do this!</a:t>
            </a:r>
          </a:p>
          <a:p>
            <a:r>
              <a:rPr lang="en-GB" sz="1200" dirty="0">
                <a:solidFill>
                  <a:schemeClr val="tx2">
                    <a:lumMod val="40000"/>
                    <a:lumOff val="60000"/>
                  </a:schemeClr>
                </a:solidFill>
              </a:rPr>
              <a:t>Increased relevance of research to young people and surety that outcomes capture most effectively young peoples views and perspectives – </a:t>
            </a:r>
            <a:r>
              <a:rPr lang="en-GB" sz="1200" i="1" dirty="0">
                <a:solidFill>
                  <a:schemeClr val="tx2">
                    <a:lumMod val="40000"/>
                    <a:lumOff val="60000"/>
                  </a:schemeClr>
                </a:solidFill>
              </a:rPr>
              <a:t>shared agenda</a:t>
            </a:r>
          </a:p>
          <a:p>
            <a:r>
              <a:rPr lang="en-GB" sz="1200" dirty="0">
                <a:solidFill>
                  <a:schemeClr val="accent2"/>
                </a:solidFill>
              </a:rPr>
              <a:t>Young people voicing their experience through being on the receiving end of services enables a fuller understanding of young peoples perspectives </a:t>
            </a:r>
          </a:p>
          <a:p>
            <a:r>
              <a:rPr lang="en-GB" sz="1200" dirty="0">
                <a:solidFill>
                  <a:schemeClr val="accent3">
                    <a:lumMod val="60000"/>
                    <a:lumOff val="40000"/>
                  </a:schemeClr>
                </a:solidFill>
              </a:rPr>
              <a:t>Development of personal skills and confidence, giving opportunity to make a difference – experiencing ownership – </a:t>
            </a:r>
            <a:r>
              <a:rPr lang="en-GB" sz="1200" i="1" dirty="0">
                <a:solidFill>
                  <a:schemeClr val="accent3">
                    <a:lumMod val="60000"/>
                    <a:lumOff val="40000"/>
                  </a:schemeClr>
                </a:solidFill>
              </a:rPr>
              <a:t>a stepping stone to future pathways</a:t>
            </a:r>
          </a:p>
          <a:p>
            <a:r>
              <a:rPr lang="en-GB" sz="1200" dirty="0">
                <a:solidFill>
                  <a:schemeClr val="accent4">
                    <a:lumMod val="60000"/>
                    <a:lumOff val="40000"/>
                  </a:schemeClr>
                </a:solidFill>
              </a:rPr>
              <a:t>motivates a sense of altruism -  young people want to be able to contribute in order to improve services for others which </a:t>
            </a:r>
            <a:r>
              <a:rPr lang="en-GB" sz="1200" dirty="0">
                <a:solidFill>
                  <a:srgbClr val="00B0F0"/>
                </a:solidFill>
              </a:rPr>
              <a:t>provides opportunity to have fun, make new friends and bring people together to develop ideas through discussion. </a:t>
            </a:r>
          </a:p>
          <a:p>
            <a:endParaRPr lang="en-GB" dirty="0"/>
          </a:p>
        </p:txBody>
      </p:sp>
      <p:sp>
        <p:nvSpPr>
          <p:cNvPr id="4" name="Slide Number Placeholder 3"/>
          <p:cNvSpPr>
            <a:spLocks noGrp="1"/>
          </p:cNvSpPr>
          <p:nvPr>
            <p:ph type="sldNum" sz="quarter" idx="5"/>
          </p:nvPr>
        </p:nvSpPr>
        <p:spPr/>
        <p:txBody>
          <a:bodyPr/>
          <a:lstStyle/>
          <a:p>
            <a:fld id="{43E8D7CB-CB68-4055-B7B7-58D9B89B0078}" type="slidenum">
              <a:rPr lang="en-GB" smtClean="0"/>
              <a:t>11</a:t>
            </a:fld>
            <a:endParaRPr lang="en-GB"/>
          </a:p>
        </p:txBody>
      </p:sp>
    </p:spTree>
    <p:extLst>
      <p:ext uri="{BB962C8B-B14F-4D97-AF65-F5344CB8AC3E}">
        <p14:creationId xmlns:p14="http://schemas.microsoft.com/office/powerpoint/2010/main" val="27880461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3E8D7CB-CB68-4055-B7B7-58D9B89B0078}" type="slidenum">
              <a:rPr lang="en-GB" smtClean="0"/>
              <a:t>12</a:t>
            </a:fld>
            <a:endParaRPr lang="en-GB"/>
          </a:p>
        </p:txBody>
      </p:sp>
    </p:spTree>
    <p:extLst>
      <p:ext uri="{BB962C8B-B14F-4D97-AF65-F5344CB8AC3E}">
        <p14:creationId xmlns:p14="http://schemas.microsoft.com/office/powerpoint/2010/main" val="2184905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92B17BD-68D3-514F-ABF1-840D43ACAF6F}" type="datetimeFigureOut">
              <a:rPr lang="en-US" smtClean="0"/>
              <a:t>3/5/2021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3F06B1-8598-804A-8861-32FAC6A5F10B}" type="slidenum">
              <a:rPr lang="en-US" smtClean="0"/>
              <a:t>‹#›</a:t>
            </a:fld>
            <a:endParaRPr lang="en-US"/>
          </a:p>
        </p:txBody>
      </p:sp>
    </p:spTree>
    <p:extLst>
      <p:ext uri="{BB962C8B-B14F-4D97-AF65-F5344CB8AC3E}">
        <p14:creationId xmlns:p14="http://schemas.microsoft.com/office/powerpoint/2010/main" val="1751356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2B17BD-68D3-514F-ABF1-840D43ACAF6F}" type="datetimeFigureOut">
              <a:rPr lang="en-US" smtClean="0"/>
              <a:t>3/5/2021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3F06B1-8598-804A-8861-32FAC6A5F10B}" type="slidenum">
              <a:rPr lang="en-US" smtClean="0"/>
              <a:t>‹#›</a:t>
            </a:fld>
            <a:endParaRPr lang="en-US"/>
          </a:p>
        </p:txBody>
      </p:sp>
    </p:spTree>
    <p:extLst>
      <p:ext uri="{BB962C8B-B14F-4D97-AF65-F5344CB8AC3E}">
        <p14:creationId xmlns:p14="http://schemas.microsoft.com/office/powerpoint/2010/main" val="1609158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2B17BD-68D3-514F-ABF1-840D43ACAF6F}" type="datetimeFigureOut">
              <a:rPr lang="en-US" smtClean="0"/>
              <a:t>3/5/2021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3F06B1-8598-804A-8861-32FAC6A5F10B}" type="slidenum">
              <a:rPr lang="en-US" smtClean="0"/>
              <a:t>‹#›</a:t>
            </a:fld>
            <a:endParaRPr lang="en-US"/>
          </a:p>
        </p:txBody>
      </p:sp>
    </p:spTree>
    <p:extLst>
      <p:ext uri="{BB962C8B-B14F-4D97-AF65-F5344CB8AC3E}">
        <p14:creationId xmlns:p14="http://schemas.microsoft.com/office/powerpoint/2010/main" val="1862569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2B17BD-68D3-514F-ABF1-840D43ACAF6F}" type="datetimeFigureOut">
              <a:rPr lang="en-US" smtClean="0"/>
              <a:t>3/5/2021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3F06B1-8598-804A-8861-32FAC6A5F10B}" type="slidenum">
              <a:rPr lang="en-US" smtClean="0"/>
              <a:t>‹#›</a:t>
            </a:fld>
            <a:endParaRPr lang="en-US"/>
          </a:p>
        </p:txBody>
      </p:sp>
    </p:spTree>
    <p:extLst>
      <p:ext uri="{BB962C8B-B14F-4D97-AF65-F5344CB8AC3E}">
        <p14:creationId xmlns:p14="http://schemas.microsoft.com/office/powerpoint/2010/main" val="1631123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2B17BD-68D3-514F-ABF1-840D43ACAF6F}" type="datetimeFigureOut">
              <a:rPr lang="en-US" smtClean="0"/>
              <a:t>3/5/2021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3F06B1-8598-804A-8861-32FAC6A5F10B}" type="slidenum">
              <a:rPr lang="en-US" smtClean="0"/>
              <a:t>‹#›</a:t>
            </a:fld>
            <a:endParaRPr lang="en-US"/>
          </a:p>
        </p:txBody>
      </p:sp>
    </p:spTree>
    <p:extLst>
      <p:ext uri="{BB962C8B-B14F-4D97-AF65-F5344CB8AC3E}">
        <p14:creationId xmlns:p14="http://schemas.microsoft.com/office/powerpoint/2010/main" val="1667692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92B17BD-68D3-514F-ABF1-840D43ACAF6F}" type="datetimeFigureOut">
              <a:rPr lang="en-US" smtClean="0"/>
              <a:t>3/5/2021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3F06B1-8598-804A-8861-32FAC6A5F10B}" type="slidenum">
              <a:rPr lang="en-US" smtClean="0"/>
              <a:t>‹#›</a:t>
            </a:fld>
            <a:endParaRPr lang="en-US"/>
          </a:p>
        </p:txBody>
      </p:sp>
    </p:spTree>
    <p:extLst>
      <p:ext uri="{BB962C8B-B14F-4D97-AF65-F5344CB8AC3E}">
        <p14:creationId xmlns:p14="http://schemas.microsoft.com/office/powerpoint/2010/main" val="2092383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92B17BD-68D3-514F-ABF1-840D43ACAF6F}" type="datetimeFigureOut">
              <a:rPr lang="en-US" smtClean="0"/>
              <a:t>3/5/2021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3F06B1-8598-804A-8861-32FAC6A5F10B}" type="slidenum">
              <a:rPr lang="en-US" smtClean="0"/>
              <a:t>‹#›</a:t>
            </a:fld>
            <a:endParaRPr lang="en-US"/>
          </a:p>
        </p:txBody>
      </p:sp>
    </p:spTree>
    <p:extLst>
      <p:ext uri="{BB962C8B-B14F-4D97-AF65-F5344CB8AC3E}">
        <p14:creationId xmlns:p14="http://schemas.microsoft.com/office/powerpoint/2010/main" val="1650529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2B17BD-68D3-514F-ABF1-840D43ACAF6F}" type="datetimeFigureOut">
              <a:rPr lang="en-US" smtClean="0"/>
              <a:t>3/5/2021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3F06B1-8598-804A-8861-32FAC6A5F10B}" type="slidenum">
              <a:rPr lang="en-US" smtClean="0"/>
              <a:t>‹#›</a:t>
            </a:fld>
            <a:endParaRPr lang="en-US"/>
          </a:p>
        </p:txBody>
      </p:sp>
    </p:spTree>
    <p:extLst>
      <p:ext uri="{BB962C8B-B14F-4D97-AF65-F5344CB8AC3E}">
        <p14:creationId xmlns:p14="http://schemas.microsoft.com/office/powerpoint/2010/main" val="1405996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2B17BD-68D3-514F-ABF1-840D43ACAF6F}" type="datetimeFigureOut">
              <a:rPr lang="en-US" smtClean="0"/>
              <a:t>3/5/2021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3F06B1-8598-804A-8861-32FAC6A5F10B}" type="slidenum">
              <a:rPr lang="en-US" smtClean="0"/>
              <a:t>‹#›</a:t>
            </a:fld>
            <a:endParaRPr lang="en-US"/>
          </a:p>
        </p:txBody>
      </p:sp>
    </p:spTree>
    <p:extLst>
      <p:ext uri="{BB962C8B-B14F-4D97-AF65-F5344CB8AC3E}">
        <p14:creationId xmlns:p14="http://schemas.microsoft.com/office/powerpoint/2010/main" val="1816120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92B17BD-68D3-514F-ABF1-840D43ACAF6F}" type="datetimeFigureOut">
              <a:rPr lang="en-US" smtClean="0"/>
              <a:t>3/5/2021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3F06B1-8598-804A-8861-32FAC6A5F10B}" type="slidenum">
              <a:rPr lang="en-US" smtClean="0"/>
              <a:t>‹#›</a:t>
            </a:fld>
            <a:endParaRPr lang="en-US"/>
          </a:p>
        </p:txBody>
      </p:sp>
    </p:spTree>
    <p:extLst>
      <p:ext uri="{BB962C8B-B14F-4D97-AF65-F5344CB8AC3E}">
        <p14:creationId xmlns:p14="http://schemas.microsoft.com/office/powerpoint/2010/main" val="1345277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92B17BD-68D3-514F-ABF1-840D43ACAF6F}" type="datetimeFigureOut">
              <a:rPr lang="en-US" smtClean="0"/>
              <a:t>3/5/2021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3F06B1-8598-804A-8861-32FAC6A5F10B}" type="slidenum">
              <a:rPr lang="en-US" smtClean="0"/>
              <a:t>‹#›</a:t>
            </a:fld>
            <a:endParaRPr lang="en-US"/>
          </a:p>
        </p:txBody>
      </p:sp>
    </p:spTree>
    <p:extLst>
      <p:ext uri="{BB962C8B-B14F-4D97-AF65-F5344CB8AC3E}">
        <p14:creationId xmlns:p14="http://schemas.microsoft.com/office/powerpoint/2010/main" val="1376468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2B17BD-68D3-514F-ABF1-840D43ACAF6F}" type="datetimeFigureOut">
              <a:rPr lang="en-US" smtClean="0"/>
              <a:t>3/5/2021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3F06B1-8598-804A-8861-32FAC6A5F10B}" type="slidenum">
              <a:rPr lang="en-US" smtClean="0"/>
              <a:t>‹#›</a:t>
            </a:fld>
            <a:endParaRPr lang="en-US"/>
          </a:p>
        </p:txBody>
      </p:sp>
    </p:spTree>
    <p:extLst>
      <p:ext uri="{BB962C8B-B14F-4D97-AF65-F5344CB8AC3E}">
        <p14:creationId xmlns:p14="http://schemas.microsoft.com/office/powerpoint/2010/main" val="1183667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3.sv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7.sv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6.jpe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chart" Target="../charts/chart4.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chart" Target="../charts/chart5.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chart" Target="../charts/chart6.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chart" Target="../charts/chart7.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chart" Target="../charts/chart8.xml"/></Relationships>
</file>

<file path=ppt/slides/_rels/slide26.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6.png"/><Relationship Id="rId7"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chart" Target="../charts/chart9.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chart" Target="../charts/chart10.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chart" Target="../charts/chart11.xml"/></Relationships>
</file>

<file path=ppt/slides/_rels/slide29.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6.png"/><Relationship Id="rId7"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chart" Target="../charts/char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chart" Target="../charts/chart13.xml"/></Relationships>
</file>

<file path=ppt/slides/_rels/slide3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6.png"/><Relationship Id="rId7"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chart" Target="../charts/chart14.xml"/></Relationships>
</file>

<file path=ppt/slides/_rels/slide32.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6.png"/><Relationship Id="rId7"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chart" Target="../charts/chart15.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chart&#10;&#10;Description automatically generated">
            <a:extLst>
              <a:ext uri="{FF2B5EF4-FFF2-40B4-BE49-F238E27FC236}">
                <a16:creationId xmlns:a16="http://schemas.microsoft.com/office/drawing/2014/main" id="{396F5590-DDE2-9945-AFEC-CD187A4B42BD}"/>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7674618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D4F6BF17-8E0E-EA4A-B75C-6685694FE590}"/>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1">
            <a:extLst>
              <a:ext uri="{FF2B5EF4-FFF2-40B4-BE49-F238E27FC236}">
                <a16:creationId xmlns:a16="http://schemas.microsoft.com/office/drawing/2014/main" id="{981F93D1-5C84-4ABF-9E8C-C1CA1E95FC4C}"/>
              </a:ext>
            </a:extLst>
          </p:cNvPr>
          <p:cNvSpPr txBox="1">
            <a:spLocks noChangeArrowheads="1"/>
          </p:cNvSpPr>
          <p:nvPr/>
        </p:nvSpPr>
        <p:spPr bwMode="auto">
          <a:xfrm>
            <a:off x="386924" y="212876"/>
            <a:ext cx="11224072" cy="830997"/>
          </a:xfrm>
          <a:prstGeom prst="rect">
            <a:avLst/>
          </a:prstGeom>
          <a:noFill/>
          <a:ln w="9525">
            <a:noFill/>
            <a:miter lim="800000"/>
            <a:headEnd/>
            <a:tailEnd/>
          </a:ln>
        </p:spPr>
        <p:txBody>
          <a:bodyPr wrap="square" anchor="ctr">
            <a:spAutoFit/>
          </a:bodyPr>
          <a:lstStyle/>
          <a:p>
            <a:r>
              <a:rPr lang="en-US" sz="4800" dirty="0">
                <a:solidFill>
                  <a:srgbClr val="E31C79"/>
                </a:solidFill>
                <a:latin typeface="Arial" panose="020B0604020202020204" pitchFamily="34" charset="0"/>
                <a:cs typeface="Arial" panose="020B0604020202020204" pitchFamily="34" charset="0"/>
              </a:rPr>
              <a:t>What’s is it for me? </a:t>
            </a:r>
          </a:p>
        </p:txBody>
      </p:sp>
      <p:sp>
        <p:nvSpPr>
          <p:cNvPr id="7" name="TextBox 6">
            <a:extLst>
              <a:ext uri="{FF2B5EF4-FFF2-40B4-BE49-F238E27FC236}">
                <a16:creationId xmlns:a16="http://schemas.microsoft.com/office/drawing/2014/main" id="{43B65B23-AD25-40DE-A4CC-16F9B1C5AD49}"/>
              </a:ext>
            </a:extLst>
          </p:cNvPr>
          <p:cNvSpPr txBox="1"/>
          <p:nvPr/>
        </p:nvSpPr>
        <p:spPr>
          <a:xfrm>
            <a:off x="75854" y="1457017"/>
            <a:ext cx="8488045" cy="4536819"/>
          </a:xfrm>
          <a:prstGeom prst="rect">
            <a:avLst/>
          </a:prstGeom>
          <a:noFill/>
        </p:spPr>
        <p:txBody>
          <a:bodyPr wrap="square">
            <a:spAutoFit/>
          </a:bodyPr>
          <a:lstStyle/>
          <a:p>
            <a:pPr marL="457200" indent="-457200">
              <a:lnSpc>
                <a:spcPct val="150000"/>
              </a:lnSpc>
              <a:buFont typeface="Arial" panose="020B0604020202020204" pitchFamily="34" charset="0"/>
              <a:buChar char="•"/>
            </a:pPr>
            <a:r>
              <a:rPr lang="en-US" sz="2800" dirty="0">
                <a:solidFill>
                  <a:srgbClr val="1E22AA"/>
                </a:solidFill>
                <a:latin typeface="Arial" panose="020B0604020202020204" pitchFamily="34" charset="0"/>
                <a:cs typeface="Arial" panose="020B0604020202020204" pitchFamily="34" charset="0"/>
              </a:rPr>
              <a:t>What do you think you will gain from being involved in this? </a:t>
            </a:r>
          </a:p>
          <a:p>
            <a:pPr marL="457200" indent="-457200">
              <a:lnSpc>
                <a:spcPct val="150000"/>
              </a:lnSpc>
              <a:buFont typeface="Arial" panose="020B0604020202020204" pitchFamily="34" charset="0"/>
              <a:buChar char="•"/>
            </a:pPr>
            <a:r>
              <a:rPr lang="en-US" sz="2800" dirty="0">
                <a:solidFill>
                  <a:srgbClr val="1E22AA"/>
                </a:solidFill>
                <a:latin typeface="Arial" panose="020B0604020202020204" pitchFamily="34" charset="0"/>
                <a:cs typeface="Arial" panose="020B0604020202020204" pitchFamily="34" charset="0"/>
              </a:rPr>
              <a:t>What is in it for you?</a:t>
            </a:r>
          </a:p>
          <a:p>
            <a:pPr marL="457200" indent="-457200">
              <a:lnSpc>
                <a:spcPct val="150000"/>
              </a:lnSpc>
              <a:buFont typeface="Arial" panose="020B0604020202020204" pitchFamily="34" charset="0"/>
              <a:buChar char="•"/>
            </a:pPr>
            <a:r>
              <a:rPr lang="en-US" sz="2800" dirty="0">
                <a:solidFill>
                  <a:srgbClr val="1E22AA"/>
                </a:solidFill>
                <a:latin typeface="Arial" panose="020B0604020202020204" pitchFamily="34" charset="0"/>
                <a:cs typeface="Arial" panose="020B0604020202020204" pitchFamily="34" charset="0"/>
              </a:rPr>
              <a:t>Write it down or draw what you think.</a:t>
            </a:r>
          </a:p>
          <a:p>
            <a:pPr marL="457200" indent="-457200">
              <a:lnSpc>
                <a:spcPct val="150000"/>
              </a:lnSpc>
              <a:buFont typeface="Arial" panose="020B0604020202020204" pitchFamily="34" charset="0"/>
              <a:buChar char="•"/>
            </a:pPr>
            <a:r>
              <a:rPr lang="en-US" sz="2800" dirty="0">
                <a:solidFill>
                  <a:srgbClr val="1E22AA"/>
                </a:solidFill>
                <a:latin typeface="Arial" panose="020B0604020202020204" pitchFamily="34" charset="0"/>
                <a:cs typeface="Arial" panose="020B0604020202020204" pitchFamily="34" charset="0"/>
              </a:rPr>
              <a:t>Throw a ‘stone’ in the pond and read out what statement your ‘stone’ lands on. </a:t>
            </a:r>
          </a:p>
          <a:p>
            <a:pPr>
              <a:lnSpc>
                <a:spcPct val="150000"/>
              </a:lnSpc>
            </a:pPr>
            <a:endParaRPr lang="en-US" sz="2800" dirty="0">
              <a:latin typeface="Arial" panose="020B0604020202020204" pitchFamily="34" charset="0"/>
              <a:cs typeface="Arial" panose="020B0604020202020204" pitchFamily="34" charset="0"/>
            </a:endParaRPr>
          </a:p>
        </p:txBody>
      </p:sp>
      <p:pic>
        <p:nvPicPr>
          <p:cNvPr id="8" name="Graphic 7" descr="Ripple outline">
            <a:extLst>
              <a:ext uri="{FF2B5EF4-FFF2-40B4-BE49-F238E27FC236}">
                <a16:creationId xmlns:a16="http://schemas.microsoft.com/office/drawing/2014/main" id="{F003893E-207B-40B1-9551-43D412AB875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63899" y="626020"/>
            <a:ext cx="2706844" cy="2706844"/>
          </a:xfrm>
          <a:prstGeom prst="rect">
            <a:avLst/>
          </a:prstGeom>
        </p:spPr>
      </p:pic>
      <p:pic>
        <p:nvPicPr>
          <p:cNvPr id="9" name="Graphic 8" descr="Influencer outline">
            <a:extLst>
              <a:ext uri="{FF2B5EF4-FFF2-40B4-BE49-F238E27FC236}">
                <a16:creationId xmlns:a16="http://schemas.microsoft.com/office/drawing/2014/main" id="{F49AC471-C704-4554-9935-3CF87D59E05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874969" y="3238945"/>
            <a:ext cx="2491558" cy="2491558"/>
          </a:xfrm>
          <a:prstGeom prst="rect">
            <a:avLst/>
          </a:prstGeom>
        </p:spPr>
      </p:pic>
    </p:spTree>
    <p:extLst>
      <p:ext uri="{BB962C8B-B14F-4D97-AF65-F5344CB8AC3E}">
        <p14:creationId xmlns:p14="http://schemas.microsoft.com/office/powerpoint/2010/main" val="998805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D4F6BF17-8E0E-EA4A-B75C-6685694FE590}"/>
              </a:ext>
            </a:extLst>
          </p:cNvPr>
          <p:cNvPicPr>
            <a:picLocks noChangeAspect="1"/>
          </p:cNvPicPr>
          <p:nvPr/>
        </p:nvPicPr>
        <p:blipFill>
          <a:blip r:embed="rId3"/>
          <a:stretch>
            <a:fillRect/>
          </a:stretch>
        </p:blipFill>
        <p:spPr>
          <a:xfrm>
            <a:off x="0" y="0"/>
            <a:ext cx="12192000" cy="6858000"/>
          </a:xfrm>
          <a:prstGeom prst="rect">
            <a:avLst/>
          </a:prstGeom>
        </p:spPr>
      </p:pic>
      <p:sp>
        <p:nvSpPr>
          <p:cNvPr id="10" name="TextBox 1">
            <a:extLst>
              <a:ext uri="{FF2B5EF4-FFF2-40B4-BE49-F238E27FC236}">
                <a16:creationId xmlns:a16="http://schemas.microsoft.com/office/drawing/2014/main" id="{21673008-5B08-4526-841B-B4750C351240}"/>
              </a:ext>
            </a:extLst>
          </p:cNvPr>
          <p:cNvSpPr txBox="1">
            <a:spLocks noChangeArrowheads="1"/>
          </p:cNvSpPr>
          <p:nvPr/>
        </p:nvSpPr>
        <p:spPr bwMode="auto">
          <a:xfrm>
            <a:off x="50067" y="299995"/>
            <a:ext cx="11410335" cy="1569660"/>
          </a:xfrm>
          <a:prstGeom prst="rect">
            <a:avLst/>
          </a:prstGeom>
          <a:noFill/>
          <a:ln w="9525">
            <a:noFill/>
            <a:miter lim="800000"/>
            <a:headEnd/>
            <a:tailEnd/>
          </a:ln>
        </p:spPr>
        <p:txBody>
          <a:bodyPr wrap="square" anchor="ctr">
            <a:spAutoFit/>
          </a:bodyPr>
          <a:lstStyle/>
          <a:p>
            <a:r>
              <a:rPr lang="en-US" sz="4800" dirty="0">
                <a:solidFill>
                  <a:srgbClr val="E31C79"/>
                </a:solidFill>
                <a:latin typeface="Arial" panose="020B0604020202020204" pitchFamily="34" charset="0"/>
                <a:cs typeface="Arial" panose="020B0604020202020204" pitchFamily="34" charset="0"/>
              </a:rPr>
              <a:t>Young Researchers – </a:t>
            </a:r>
          </a:p>
          <a:p>
            <a:r>
              <a:rPr lang="en-US" sz="4800" dirty="0">
                <a:solidFill>
                  <a:srgbClr val="E31C79"/>
                </a:solidFill>
                <a:latin typeface="Arial" panose="020B0604020202020204" pitchFamily="34" charset="0"/>
                <a:cs typeface="Arial" panose="020B0604020202020204" pitchFamily="34" charset="0"/>
              </a:rPr>
              <a:t>We would like you to try this…..</a:t>
            </a:r>
          </a:p>
        </p:txBody>
      </p:sp>
      <p:sp>
        <p:nvSpPr>
          <p:cNvPr id="11" name="TextBox 10">
            <a:extLst>
              <a:ext uri="{FF2B5EF4-FFF2-40B4-BE49-F238E27FC236}">
                <a16:creationId xmlns:a16="http://schemas.microsoft.com/office/drawing/2014/main" id="{91DA2EAF-C282-47CA-AACA-74B03BE35EA5}"/>
              </a:ext>
            </a:extLst>
          </p:cNvPr>
          <p:cNvSpPr txBox="1"/>
          <p:nvPr/>
        </p:nvSpPr>
        <p:spPr>
          <a:xfrm>
            <a:off x="138196" y="1869655"/>
            <a:ext cx="11682635" cy="3244158"/>
          </a:xfrm>
          <a:prstGeom prst="rect">
            <a:avLst/>
          </a:prstGeom>
          <a:noFill/>
        </p:spPr>
        <p:txBody>
          <a:bodyPr wrap="square">
            <a:spAutoFit/>
          </a:bodyPr>
          <a:lstStyle/>
          <a:p>
            <a:pPr>
              <a:lnSpc>
                <a:spcPct val="150000"/>
              </a:lnSpc>
            </a:pPr>
            <a:r>
              <a:rPr lang="en-US" sz="2800" b="1" dirty="0">
                <a:solidFill>
                  <a:srgbClr val="1E22AA"/>
                </a:solidFill>
                <a:latin typeface="Arial" panose="020B0604020202020204" pitchFamily="34" charset="0"/>
                <a:cs typeface="Arial" panose="020B0604020202020204" pitchFamily="34" charset="0"/>
              </a:rPr>
              <a:t>SURVEY </a:t>
            </a:r>
            <a:r>
              <a:rPr lang="en-US" sz="2800" dirty="0">
                <a:solidFill>
                  <a:srgbClr val="1E22AA"/>
                </a:solidFill>
                <a:latin typeface="Arial" panose="020B0604020202020204" pitchFamily="34" charset="0"/>
                <a:cs typeface="Arial" panose="020B0604020202020204" pitchFamily="34" charset="0"/>
              </a:rPr>
              <a:t>– give this to at least 20 people at your school to complete – these people will already be participating in PE and/or school sport</a:t>
            </a:r>
          </a:p>
          <a:p>
            <a:pPr>
              <a:lnSpc>
                <a:spcPct val="150000"/>
              </a:lnSpc>
            </a:pPr>
            <a:r>
              <a:rPr lang="en-US" sz="2800" dirty="0">
                <a:solidFill>
                  <a:srgbClr val="1E22AA"/>
                </a:solidFill>
                <a:latin typeface="Arial" panose="020B0604020202020204" pitchFamily="34" charset="0"/>
                <a:cs typeface="Arial" panose="020B0604020202020204" pitchFamily="34" charset="0"/>
              </a:rPr>
              <a:t> </a:t>
            </a:r>
          </a:p>
          <a:p>
            <a:pPr>
              <a:lnSpc>
                <a:spcPct val="150000"/>
              </a:lnSpc>
            </a:pPr>
            <a:r>
              <a:rPr lang="en-US" sz="2800" b="1" dirty="0">
                <a:solidFill>
                  <a:srgbClr val="1E22AA"/>
                </a:solidFill>
                <a:latin typeface="Arial" panose="020B0604020202020204" pitchFamily="34" charset="0"/>
                <a:cs typeface="Arial" panose="020B0604020202020204" pitchFamily="34" charset="0"/>
              </a:rPr>
              <a:t>FOCUS GROUP </a:t>
            </a:r>
            <a:r>
              <a:rPr lang="en-US" sz="2800" dirty="0">
                <a:solidFill>
                  <a:srgbClr val="1E22AA"/>
                </a:solidFill>
                <a:latin typeface="Arial" panose="020B0604020202020204" pitchFamily="34" charset="0"/>
                <a:cs typeface="Arial" panose="020B0604020202020204" pitchFamily="34" charset="0"/>
              </a:rPr>
              <a:t>– with 5 people from your school who do not like PE or who have never taken part in school sport.</a:t>
            </a:r>
          </a:p>
        </p:txBody>
      </p:sp>
      <p:sp>
        <p:nvSpPr>
          <p:cNvPr id="12" name="TextBox 11">
            <a:extLst>
              <a:ext uri="{FF2B5EF4-FFF2-40B4-BE49-F238E27FC236}">
                <a16:creationId xmlns:a16="http://schemas.microsoft.com/office/drawing/2014/main" id="{551269A3-F2F1-4634-8EF7-67E55EC6AB35}"/>
              </a:ext>
            </a:extLst>
          </p:cNvPr>
          <p:cNvSpPr txBox="1"/>
          <p:nvPr/>
        </p:nvSpPr>
        <p:spPr>
          <a:xfrm>
            <a:off x="138196" y="5327071"/>
            <a:ext cx="10728807" cy="658835"/>
          </a:xfrm>
          <a:prstGeom prst="rect">
            <a:avLst/>
          </a:prstGeom>
          <a:noFill/>
        </p:spPr>
        <p:txBody>
          <a:bodyPr wrap="square">
            <a:spAutoFit/>
          </a:bodyPr>
          <a:lstStyle/>
          <a:p>
            <a:pPr>
              <a:lnSpc>
                <a:spcPct val="150000"/>
              </a:lnSpc>
            </a:pPr>
            <a:r>
              <a:rPr lang="en-GB" sz="2800" b="1" dirty="0">
                <a:latin typeface="Arial" panose="020B0604020202020204" pitchFamily="34" charset="0"/>
                <a:cs typeface="Arial" panose="020B0604020202020204" pitchFamily="34" charset="0"/>
              </a:rPr>
              <a:t>Don’t worry you will be taught these research skills.</a:t>
            </a:r>
          </a:p>
        </p:txBody>
      </p:sp>
    </p:spTree>
    <p:extLst>
      <p:ext uri="{BB962C8B-B14F-4D97-AF65-F5344CB8AC3E}">
        <p14:creationId xmlns:p14="http://schemas.microsoft.com/office/powerpoint/2010/main" val="2012698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with low confidence">
            <a:extLst>
              <a:ext uri="{FF2B5EF4-FFF2-40B4-BE49-F238E27FC236}">
                <a16:creationId xmlns:a16="http://schemas.microsoft.com/office/drawing/2014/main" id="{693C58D9-3179-9042-BD2D-14146B37FF3A}"/>
              </a:ext>
            </a:extLst>
          </p:cNvPr>
          <p:cNvPicPr>
            <a:picLocks noChangeAspect="1"/>
          </p:cNvPicPr>
          <p:nvPr/>
        </p:nvPicPr>
        <p:blipFill>
          <a:blip r:embed="rId3"/>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877932A6-8264-4DB7-85CE-D4CA2E42011F}"/>
              </a:ext>
            </a:extLst>
          </p:cNvPr>
          <p:cNvSpPr/>
          <p:nvPr/>
        </p:nvSpPr>
        <p:spPr>
          <a:xfrm>
            <a:off x="298476" y="678656"/>
            <a:ext cx="11595048" cy="3108543"/>
          </a:xfrm>
          <a:prstGeom prst="rect">
            <a:avLst/>
          </a:prstGeom>
        </p:spPr>
        <p:txBody>
          <a:bodyPr wrap="square">
            <a:spAutoFit/>
          </a:bodyPr>
          <a:lstStyle/>
          <a:p>
            <a:pPr algn="ctr"/>
            <a:r>
              <a:rPr lang="en-US" sz="6000" b="1" dirty="0">
                <a:solidFill>
                  <a:schemeClr val="bg1"/>
                </a:solidFill>
                <a:latin typeface="Arial" panose="020B0604020202020204" pitchFamily="34" charset="0"/>
                <a:cs typeface="Arial" panose="020B0604020202020204" pitchFamily="34" charset="0"/>
              </a:rPr>
              <a:t>Young Researchers/</a:t>
            </a:r>
          </a:p>
          <a:p>
            <a:pPr algn="ctr"/>
            <a:r>
              <a:rPr lang="en-US" sz="6000" b="1" dirty="0">
                <a:solidFill>
                  <a:schemeClr val="bg1"/>
                </a:solidFill>
                <a:latin typeface="Arial" panose="020B0604020202020204" pitchFamily="34" charset="0"/>
                <a:cs typeface="Arial" panose="020B0604020202020204" pitchFamily="34" charset="0"/>
              </a:rPr>
              <a:t>Insight Investigators</a:t>
            </a:r>
          </a:p>
          <a:p>
            <a:pPr algn="ctr"/>
            <a:endParaRPr lang="en-US" b="1" dirty="0">
              <a:solidFill>
                <a:schemeClr val="bg1"/>
              </a:solidFill>
              <a:cs typeface="Arial" charset="0"/>
            </a:endParaRPr>
          </a:p>
          <a:p>
            <a:pPr algn="ctr"/>
            <a:endParaRPr lang="en-US" b="1" dirty="0">
              <a:solidFill>
                <a:schemeClr val="bg1"/>
              </a:solidFill>
              <a:cs typeface="Arial" charset="0"/>
            </a:endParaRPr>
          </a:p>
          <a:p>
            <a:pPr algn="ctr"/>
            <a:r>
              <a:rPr lang="en-US" sz="4000" b="1" dirty="0">
                <a:solidFill>
                  <a:schemeClr val="bg1"/>
                </a:solidFill>
                <a:cs typeface="Arial" charset="0"/>
              </a:rPr>
              <a:t>Module 2 – Skills of a Young Researcher</a:t>
            </a:r>
          </a:p>
        </p:txBody>
      </p:sp>
      <p:pic>
        <p:nvPicPr>
          <p:cNvPr id="5" name="Graphic 4" descr="Clipboard with solid fill">
            <a:extLst>
              <a:ext uri="{FF2B5EF4-FFF2-40B4-BE49-F238E27FC236}">
                <a16:creationId xmlns:a16="http://schemas.microsoft.com/office/drawing/2014/main" id="{F5153F2D-196C-41F1-B105-7C1BA1B0564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412551" y="4265930"/>
            <a:ext cx="1285406" cy="1285406"/>
          </a:xfrm>
          <a:prstGeom prst="rect">
            <a:avLst/>
          </a:prstGeom>
        </p:spPr>
      </p:pic>
      <p:pic>
        <p:nvPicPr>
          <p:cNvPr id="6" name="Graphic 5" descr="Group brainstorm with solid fill">
            <a:extLst>
              <a:ext uri="{FF2B5EF4-FFF2-40B4-BE49-F238E27FC236}">
                <a16:creationId xmlns:a16="http://schemas.microsoft.com/office/drawing/2014/main" id="{7FB69710-9C22-480F-9204-28260B3E5B0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657039" y="4181898"/>
            <a:ext cx="1453469" cy="1453469"/>
          </a:xfrm>
          <a:prstGeom prst="rect">
            <a:avLst/>
          </a:prstGeom>
        </p:spPr>
      </p:pic>
    </p:spTree>
    <p:extLst>
      <p:ext uri="{BB962C8B-B14F-4D97-AF65-F5344CB8AC3E}">
        <p14:creationId xmlns:p14="http://schemas.microsoft.com/office/powerpoint/2010/main" val="24944358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E317C7D7-2965-7547-80B2-0354B6DC113F}"/>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1">
            <a:extLst>
              <a:ext uri="{FF2B5EF4-FFF2-40B4-BE49-F238E27FC236}">
                <a16:creationId xmlns:a16="http://schemas.microsoft.com/office/drawing/2014/main" id="{F38C39FC-9CDD-49AA-8430-91522C4C88D7}"/>
              </a:ext>
            </a:extLst>
          </p:cNvPr>
          <p:cNvSpPr txBox="1">
            <a:spLocks noChangeArrowheads="1"/>
          </p:cNvSpPr>
          <p:nvPr/>
        </p:nvSpPr>
        <p:spPr bwMode="auto">
          <a:xfrm>
            <a:off x="483964" y="419103"/>
            <a:ext cx="11224072" cy="830997"/>
          </a:xfrm>
          <a:prstGeom prst="rect">
            <a:avLst/>
          </a:prstGeom>
          <a:noFill/>
          <a:ln w="9525">
            <a:noFill/>
            <a:miter lim="800000"/>
            <a:headEnd/>
            <a:tailEnd/>
          </a:ln>
        </p:spPr>
        <p:txBody>
          <a:bodyPr wrap="square" anchor="ctr">
            <a:spAutoFit/>
          </a:bodyPr>
          <a:lstStyle/>
          <a:p>
            <a:r>
              <a:rPr lang="en-US" sz="4800" dirty="0">
                <a:solidFill>
                  <a:srgbClr val="E31C79"/>
                </a:solidFill>
                <a:latin typeface="Arial" panose="020B0604020202020204" pitchFamily="34" charset="0"/>
                <a:cs typeface="Arial" panose="020B0604020202020204" pitchFamily="34" charset="0"/>
              </a:rPr>
              <a:t>Some Skills of a Researcher</a:t>
            </a:r>
          </a:p>
        </p:txBody>
      </p:sp>
      <p:sp>
        <p:nvSpPr>
          <p:cNvPr id="7" name="TextBox 6">
            <a:extLst>
              <a:ext uri="{FF2B5EF4-FFF2-40B4-BE49-F238E27FC236}">
                <a16:creationId xmlns:a16="http://schemas.microsoft.com/office/drawing/2014/main" id="{F7B71BB5-CB3D-4B25-89E4-C7CCC3522487}"/>
              </a:ext>
            </a:extLst>
          </p:cNvPr>
          <p:cNvSpPr txBox="1"/>
          <p:nvPr/>
        </p:nvSpPr>
        <p:spPr>
          <a:xfrm>
            <a:off x="483965" y="1320478"/>
            <a:ext cx="6410814" cy="4536819"/>
          </a:xfrm>
          <a:prstGeom prst="rect">
            <a:avLst/>
          </a:prstGeom>
          <a:noFill/>
        </p:spPr>
        <p:txBody>
          <a:bodyPr wrap="square">
            <a:spAutoFit/>
          </a:bodyPr>
          <a:lstStyle/>
          <a:p>
            <a:pPr marL="457200" indent="-457200">
              <a:lnSpc>
                <a:spcPct val="150000"/>
              </a:lnSpc>
              <a:buFont typeface="Arial" panose="020B0604020202020204" pitchFamily="34" charset="0"/>
              <a:buChar char="•"/>
            </a:pPr>
            <a:r>
              <a:rPr lang="en-US" sz="2800" dirty="0">
                <a:solidFill>
                  <a:srgbClr val="1E22AA"/>
                </a:solidFill>
                <a:latin typeface="Arial" panose="020B0604020202020204" pitchFamily="34" charset="0"/>
                <a:cs typeface="Arial" panose="020B0604020202020204" pitchFamily="34" charset="0"/>
              </a:rPr>
              <a:t>Active listening skills</a:t>
            </a:r>
          </a:p>
          <a:p>
            <a:pPr marL="457200" indent="-457200">
              <a:lnSpc>
                <a:spcPct val="150000"/>
              </a:lnSpc>
              <a:buFont typeface="Arial" panose="020B0604020202020204" pitchFamily="34" charset="0"/>
              <a:buChar char="•"/>
            </a:pPr>
            <a:r>
              <a:rPr lang="en-US" sz="2800" dirty="0">
                <a:solidFill>
                  <a:srgbClr val="1E22AA"/>
                </a:solidFill>
                <a:latin typeface="Arial" panose="020B0604020202020204" pitchFamily="34" charset="0"/>
                <a:cs typeface="Arial" panose="020B0604020202020204" pitchFamily="34" charset="0"/>
              </a:rPr>
              <a:t>Group collaboration</a:t>
            </a:r>
          </a:p>
          <a:p>
            <a:pPr marL="457200" indent="-457200">
              <a:lnSpc>
                <a:spcPct val="150000"/>
              </a:lnSpc>
              <a:buFont typeface="Arial" panose="020B0604020202020204" pitchFamily="34" charset="0"/>
              <a:buChar char="•"/>
            </a:pPr>
            <a:r>
              <a:rPr lang="en-US" sz="2800" dirty="0">
                <a:solidFill>
                  <a:srgbClr val="1E22AA"/>
                </a:solidFill>
                <a:latin typeface="Arial" panose="020B0604020202020204" pitchFamily="34" charset="0"/>
                <a:cs typeface="Arial" panose="020B0604020202020204" pitchFamily="34" charset="0"/>
              </a:rPr>
              <a:t>Knowledge of open-ended questions</a:t>
            </a:r>
          </a:p>
          <a:p>
            <a:pPr marL="457200" indent="-457200">
              <a:lnSpc>
                <a:spcPct val="150000"/>
              </a:lnSpc>
              <a:buFont typeface="Arial" panose="020B0604020202020204" pitchFamily="34" charset="0"/>
              <a:buChar char="•"/>
            </a:pPr>
            <a:r>
              <a:rPr lang="en-US" sz="2800" dirty="0">
                <a:solidFill>
                  <a:srgbClr val="1E22AA"/>
                </a:solidFill>
                <a:latin typeface="Arial" panose="020B0604020202020204" pitchFamily="34" charset="0"/>
                <a:cs typeface="Arial" panose="020B0604020202020204" pitchFamily="34" charset="0"/>
              </a:rPr>
              <a:t>Developing empathy</a:t>
            </a:r>
          </a:p>
          <a:p>
            <a:pPr marL="457200" indent="-457200">
              <a:lnSpc>
                <a:spcPct val="150000"/>
              </a:lnSpc>
              <a:buFont typeface="Arial" panose="020B0604020202020204" pitchFamily="34" charset="0"/>
              <a:buChar char="•"/>
            </a:pPr>
            <a:r>
              <a:rPr lang="en-US" sz="2800" dirty="0">
                <a:solidFill>
                  <a:srgbClr val="1E22AA"/>
                </a:solidFill>
                <a:latin typeface="Arial" panose="020B0604020202020204" pitchFamily="34" charset="0"/>
                <a:cs typeface="Arial" panose="020B0604020202020204" pitchFamily="34" charset="0"/>
              </a:rPr>
              <a:t>Emotional Intelligence</a:t>
            </a:r>
          </a:p>
          <a:p>
            <a:pPr>
              <a:lnSpc>
                <a:spcPct val="150000"/>
              </a:lnSpc>
            </a:pPr>
            <a:endParaRPr lang="en-US" sz="2800" dirty="0">
              <a:solidFill>
                <a:srgbClr val="1E22AA"/>
              </a:solidFill>
              <a:latin typeface="Arial" panose="020B0604020202020204" pitchFamily="34" charset="0"/>
              <a:cs typeface="Arial" panose="020B0604020202020204" pitchFamily="34" charset="0"/>
            </a:endParaRPr>
          </a:p>
        </p:txBody>
      </p:sp>
      <p:sp>
        <p:nvSpPr>
          <p:cNvPr id="8" name="Text Box 2">
            <a:extLst>
              <a:ext uri="{FF2B5EF4-FFF2-40B4-BE49-F238E27FC236}">
                <a16:creationId xmlns:a16="http://schemas.microsoft.com/office/drawing/2014/main" id="{DD143746-50B9-4862-9848-E66D030E38F4}"/>
              </a:ext>
            </a:extLst>
          </p:cNvPr>
          <p:cNvSpPr txBox="1">
            <a:spLocks noChangeArrowheads="1"/>
          </p:cNvSpPr>
          <p:nvPr/>
        </p:nvSpPr>
        <p:spPr bwMode="auto">
          <a:xfrm>
            <a:off x="5667598" y="1669203"/>
            <a:ext cx="5260650" cy="2832182"/>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rot="0" vert="horz" wrap="square" lIns="91440" tIns="45720" rIns="91440" bIns="45720" anchor="t" anchorCtr="0">
            <a:noAutofit/>
          </a:bodyPr>
          <a:lstStyle/>
          <a:p>
            <a:pPr algn="just">
              <a:lnSpc>
                <a:spcPct val="200000"/>
              </a:lnSpc>
              <a:spcAft>
                <a:spcPts val="500"/>
              </a:spcAft>
            </a:pPr>
            <a:r>
              <a:rPr lang="en-GB" b="1" i="1" dirty="0">
                <a:ln>
                  <a:noFill/>
                </a:ln>
                <a:solidFill>
                  <a:srgbClr val="17365D"/>
                </a:solidFill>
                <a:effectLst>
                  <a:outerShdw blurRad="38100" dist="25400" dir="5400000" algn="ctr">
                    <a:srgbClr val="6E747A">
                      <a:alpha val="43000"/>
                    </a:srgbClr>
                  </a:outerShdw>
                </a:effectLst>
                <a:latin typeface="Arial" panose="020B0604020202020204" pitchFamily="34" charset="0"/>
                <a:ea typeface="Times" panose="02020603050405020304" pitchFamily="18" charset="0"/>
              </a:rPr>
              <a:t>“</a:t>
            </a:r>
            <a:r>
              <a:rPr lang="en-GB" i="1" dirty="0">
                <a:ln>
                  <a:noFill/>
                </a:ln>
                <a:solidFill>
                  <a:srgbClr val="17365D"/>
                </a:solidFill>
                <a:effectLst>
                  <a:outerShdw blurRad="38100" dist="25400" dir="5400000" algn="ctr">
                    <a:srgbClr val="6E747A">
                      <a:alpha val="43000"/>
                    </a:srgbClr>
                  </a:outerShdw>
                </a:effectLst>
                <a:latin typeface="Arial" panose="020B0604020202020204" pitchFamily="34" charset="0"/>
                <a:ea typeface="Times" panose="02020603050405020304" pitchFamily="18" charset="0"/>
              </a:rPr>
              <a:t>People really resonate with peers….word of mouth from those individuals is probably a lot stronger than word of mouth from us. It is about relevant lived experience that resonates” </a:t>
            </a:r>
          </a:p>
          <a:p>
            <a:pPr algn="just">
              <a:lnSpc>
                <a:spcPct val="200000"/>
              </a:lnSpc>
              <a:spcAft>
                <a:spcPts val="500"/>
              </a:spcAft>
            </a:pPr>
            <a:r>
              <a:rPr lang="en-GB" b="1" i="1" dirty="0">
                <a:ln>
                  <a:noFill/>
                </a:ln>
                <a:solidFill>
                  <a:srgbClr val="17365D"/>
                </a:solidFill>
                <a:effectLst>
                  <a:outerShdw blurRad="38100" dist="25400" dir="5400000" algn="ctr">
                    <a:srgbClr val="6E747A">
                      <a:alpha val="43000"/>
                    </a:srgbClr>
                  </a:outerShdw>
                </a:effectLst>
                <a:latin typeface="Arial" panose="020B0604020202020204" pitchFamily="34" charset="0"/>
                <a:ea typeface="Times" panose="02020603050405020304" pitchFamily="18" charset="0"/>
              </a:rPr>
              <a:t>Focus on Us Research</a:t>
            </a:r>
            <a:endParaRPr lang="en-GB" dirty="0">
              <a:effectLst/>
              <a:latin typeface="Arial" panose="020B0604020202020204" pitchFamily="34" charset="0"/>
              <a:ea typeface="Arial" panose="020B0604020202020204" pitchFamily="34" charset="0"/>
            </a:endParaRPr>
          </a:p>
        </p:txBody>
      </p:sp>
      <p:pic>
        <p:nvPicPr>
          <p:cNvPr id="9" name="Graphic 8" descr="Research with solid fill">
            <a:extLst>
              <a:ext uri="{FF2B5EF4-FFF2-40B4-BE49-F238E27FC236}">
                <a16:creationId xmlns:a16="http://schemas.microsoft.com/office/drawing/2014/main" id="{B6DF1944-07A6-4449-A509-13C12533B5A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94778" y="4686894"/>
            <a:ext cx="1403145" cy="1403145"/>
          </a:xfrm>
          <a:prstGeom prst="rect">
            <a:avLst/>
          </a:prstGeom>
        </p:spPr>
      </p:pic>
      <p:pic>
        <p:nvPicPr>
          <p:cNvPr id="10" name="Graphic 9" descr="Idea with solid fill">
            <a:extLst>
              <a:ext uri="{FF2B5EF4-FFF2-40B4-BE49-F238E27FC236}">
                <a16:creationId xmlns:a16="http://schemas.microsoft.com/office/drawing/2014/main" id="{70959EE1-9CC0-4E5E-8840-3690E446A4A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599817" y="4803400"/>
            <a:ext cx="1251800" cy="1251800"/>
          </a:xfrm>
          <a:prstGeom prst="rect">
            <a:avLst/>
          </a:prstGeom>
        </p:spPr>
      </p:pic>
      <p:sp>
        <p:nvSpPr>
          <p:cNvPr id="11" name="TextBox 10">
            <a:extLst>
              <a:ext uri="{FF2B5EF4-FFF2-40B4-BE49-F238E27FC236}">
                <a16:creationId xmlns:a16="http://schemas.microsoft.com/office/drawing/2014/main" id="{FA676C8C-C81A-4F89-A290-2FD00E4F233B}"/>
              </a:ext>
            </a:extLst>
          </p:cNvPr>
          <p:cNvSpPr txBox="1"/>
          <p:nvPr/>
        </p:nvSpPr>
        <p:spPr>
          <a:xfrm>
            <a:off x="4426548" y="5039082"/>
            <a:ext cx="2482099" cy="1200329"/>
          </a:xfrm>
          <a:prstGeom prst="rect">
            <a:avLst/>
          </a:prstGeom>
          <a:noFill/>
        </p:spPr>
        <p:txBody>
          <a:bodyPr wrap="square">
            <a:spAutoFit/>
          </a:bodyPr>
          <a:lstStyle/>
          <a:p>
            <a:r>
              <a:rPr lang="en-GB" sz="3600" dirty="0">
                <a:latin typeface="Arial Black" panose="020B0A04020102020204" pitchFamily="34" charset="0"/>
              </a:rPr>
              <a:t>Lets Practice! </a:t>
            </a:r>
          </a:p>
        </p:txBody>
      </p:sp>
    </p:spTree>
    <p:extLst>
      <p:ext uri="{BB962C8B-B14F-4D97-AF65-F5344CB8AC3E}">
        <p14:creationId xmlns:p14="http://schemas.microsoft.com/office/powerpoint/2010/main" val="9931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E317C7D7-2965-7547-80B2-0354B6DC113F}"/>
              </a:ext>
            </a:extLst>
          </p:cNvPr>
          <p:cNvPicPr>
            <a:picLocks noChangeAspect="1"/>
          </p:cNvPicPr>
          <p:nvPr/>
        </p:nvPicPr>
        <p:blipFill>
          <a:blip r:embed="rId3"/>
          <a:stretch>
            <a:fillRect/>
          </a:stretch>
        </p:blipFill>
        <p:spPr>
          <a:xfrm>
            <a:off x="0" y="0"/>
            <a:ext cx="12192000" cy="6858000"/>
          </a:xfrm>
          <a:prstGeom prst="rect">
            <a:avLst/>
          </a:prstGeom>
        </p:spPr>
      </p:pic>
      <p:sp>
        <p:nvSpPr>
          <p:cNvPr id="4" name="TextBox 1">
            <a:extLst>
              <a:ext uri="{FF2B5EF4-FFF2-40B4-BE49-F238E27FC236}">
                <a16:creationId xmlns:a16="http://schemas.microsoft.com/office/drawing/2014/main" id="{B42225E4-0119-496A-90B8-9E43A6BD92B4}"/>
              </a:ext>
            </a:extLst>
          </p:cNvPr>
          <p:cNvSpPr txBox="1">
            <a:spLocks noChangeArrowheads="1"/>
          </p:cNvSpPr>
          <p:nvPr/>
        </p:nvSpPr>
        <p:spPr bwMode="auto">
          <a:xfrm>
            <a:off x="254021" y="206751"/>
            <a:ext cx="11224072" cy="830997"/>
          </a:xfrm>
          <a:prstGeom prst="rect">
            <a:avLst/>
          </a:prstGeom>
          <a:noFill/>
          <a:ln w="9525">
            <a:noFill/>
            <a:miter lim="800000"/>
            <a:headEnd/>
            <a:tailEnd/>
          </a:ln>
        </p:spPr>
        <p:txBody>
          <a:bodyPr wrap="square" anchor="ctr">
            <a:spAutoFit/>
          </a:bodyPr>
          <a:lstStyle/>
          <a:p>
            <a:r>
              <a:rPr lang="en-US" sz="4800" dirty="0">
                <a:solidFill>
                  <a:srgbClr val="E31C79"/>
                </a:solidFill>
                <a:latin typeface="Arial" panose="020B0604020202020204" pitchFamily="34" charset="0"/>
                <a:cs typeface="Arial" panose="020B0604020202020204" pitchFamily="34" charset="0"/>
              </a:rPr>
              <a:t>Active Listening</a:t>
            </a:r>
          </a:p>
        </p:txBody>
      </p:sp>
      <p:sp>
        <p:nvSpPr>
          <p:cNvPr id="7" name="TextBox 6">
            <a:extLst>
              <a:ext uri="{FF2B5EF4-FFF2-40B4-BE49-F238E27FC236}">
                <a16:creationId xmlns:a16="http://schemas.microsoft.com/office/drawing/2014/main" id="{6339DB9F-C5DF-4573-B601-EEC0B827FE54}"/>
              </a:ext>
            </a:extLst>
          </p:cNvPr>
          <p:cNvSpPr txBox="1"/>
          <p:nvPr/>
        </p:nvSpPr>
        <p:spPr>
          <a:xfrm>
            <a:off x="254021" y="1037748"/>
            <a:ext cx="9094750" cy="5193409"/>
          </a:xfrm>
          <a:prstGeom prst="rect">
            <a:avLst/>
          </a:prstGeom>
          <a:noFill/>
        </p:spPr>
        <p:txBody>
          <a:bodyPr wrap="square">
            <a:spAutoFit/>
          </a:bodyPr>
          <a:lstStyle/>
          <a:p>
            <a:pPr>
              <a:lnSpc>
                <a:spcPct val="150000"/>
              </a:lnSpc>
            </a:pPr>
            <a:r>
              <a:rPr lang="en-US" sz="2800" dirty="0">
                <a:solidFill>
                  <a:srgbClr val="1E22AA"/>
                </a:solidFill>
                <a:latin typeface="lora"/>
              </a:rPr>
              <a:t>S</a:t>
            </a:r>
            <a:r>
              <a:rPr lang="en-US" sz="2800" b="0" i="0" dirty="0">
                <a:solidFill>
                  <a:srgbClr val="1E22AA"/>
                </a:solidFill>
                <a:effectLst/>
                <a:latin typeface="lora"/>
              </a:rPr>
              <a:t>tarting sentence</a:t>
            </a:r>
          </a:p>
          <a:p>
            <a:pPr>
              <a:lnSpc>
                <a:spcPct val="150000"/>
              </a:lnSpc>
            </a:pPr>
            <a:r>
              <a:rPr lang="en-US" sz="2800" b="0" i="0" dirty="0">
                <a:solidFill>
                  <a:srgbClr val="1E22AA"/>
                </a:solidFill>
                <a:effectLst/>
                <a:latin typeface="lora"/>
              </a:rPr>
              <a:t>“Once upon a time, </a:t>
            </a:r>
          </a:p>
          <a:p>
            <a:pPr>
              <a:lnSpc>
                <a:spcPct val="150000"/>
              </a:lnSpc>
            </a:pPr>
            <a:r>
              <a:rPr lang="en-US" sz="2800" b="0" i="0" dirty="0">
                <a:solidFill>
                  <a:srgbClr val="1E22AA"/>
                </a:solidFill>
                <a:effectLst/>
                <a:latin typeface="lora"/>
              </a:rPr>
              <a:t>a tiny grey puppy called….”</a:t>
            </a:r>
          </a:p>
          <a:p>
            <a:pPr>
              <a:lnSpc>
                <a:spcPct val="150000"/>
              </a:lnSpc>
            </a:pPr>
            <a:endParaRPr lang="en-US" sz="2800" dirty="0">
              <a:solidFill>
                <a:srgbClr val="1E22AA"/>
              </a:solidFill>
              <a:latin typeface="lora"/>
            </a:endParaRPr>
          </a:p>
          <a:p>
            <a:pPr>
              <a:lnSpc>
                <a:spcPct val="150000"/>
              </a:lnSpc>
            </a:pPr>
            <a:r>
              <a:rPr lang="en-US" sz="2800" b="0" i="0" dirty="0">
                <a:solidFill>
                  <a:srgbClr val="1E22AA"/>
                </a:solidFill>
                <a:effectLst/>
                <a:latin typeface="lora"/>
              </a:rPr>
              <a:t> Everyone take it in turns so that e</a:t>
            </a:r>
            <a:r>
              <a:rPr lang="en-US" sz="2800" dirty="0">
                <a:solidFill>
                  <a:srgbClr val="1E22AA"/>
                </a:solidFill>
                <a:latin typeface="lora"/>
              </a:rPr>
              <a:t>ac</a:t>
            </a:r>
            <a:r>
              <a:rPr lang="en-US" sz="2800" b="0" i="0" dirty="0">
                <a:solidFill>
                  <a:srgbClr val="1E22AA"/>
                </a:solidFill>
                <a:effectLst/>
                <a:latin typeface="lora"/>
              </a:rPr>
              <a:t>h of you can add to the story based on what the previous participant has added to the story. </a:t>
            </a:r>
          </a:p>
          <a:p>
            <a:pPr>
              <a:lnSpc>
                <a:spcPct val="150000"/>
              </a:lnSpc>
            </a:pPr>
            <a:r>
              <a:rPr lang="en-US" sz="2800" b="1" dirty="0">
                <a:solidFill>
                  <a:srgbClr val="1E22AA"/>
                </a:solidFill>
                <a:latin typeface="lora"/>
              </a:rPr>
              <a:t>	This is a </a:t>
            </a:r>
            <a:r>
              <a:rPr lang="en-US" sz="2800" b="1" i="0" dirty="0">
                <a:solidFill>
                  <a:srgbClr val="1E22AA"/>
                </a:solidFill>
                <a:effectLst/>
                <a:latin typeface="lora"/>
              </a:rPr>
              <a:t> great demonstration of active listening.</a:t>
            </a:r>
            <a:endParaRPr lang="en-US" sz="2800" b="1" dirty="0">
              <a:solidFill>
                <a:srgbClr val="1E22AA"/>
              </a:solidFill>
              <a:latin typeface="Arial" panose="020B0604020202020204" pitchFamily="34" charset="0"/>
              <a:cs typeface="Arial" panose="020B0604020202020204" pitchFamily="34" charset="0"/>
            </a:endParaRPr>
          </a:p>
        </p:txBody>
      </p:sp>
      <p:pic>
        <p:nvPicPr>
          <p:cNvPr id="8" name="Picture 2" descr="Image result for active listening">
            <a:extLst>
              <a:ext uri="{FF2B5EF4-FFF2-40B4-BE49-F238E27FC236}">
                <a16:creationId xmlns:a16="http://schemas.microsoft.com/office/drawing/2014/main" id="{0A0B8D76-011A-4F4B-B0B7-E932338B8B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461475"/>
            <a:ext cx="5382093" cy="2868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1701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E317C7D7-2965-7547-80B2-0354B6DC113F}"/>
              </a:ext>
            </a:extLst>
          </p:cNvPr>
          <p:cNvPicPr>
            <a:picLocks noChangeAspect="1"/>
          </p:cNvPicPr>
          <p:nvPr/>
        </p:nvPicPr>
        <p:blipFill>
          <a:blip r:embed="rId3"/>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B9CE9650-437C-4275-9B55-80EE628988D2}"/>
              </a:ext>
            </a:extLst>
          </p:cNvPr>
          <p:cNvPicPr>
            <a:picLocks noChangeAspect="1"/>
          </p:cNvPicPr>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3445543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E317C7D7-2965-7547-80B2-0354B6DC113F}"/>
              </a:ext>
            </a:extLst>
          </p:cNvPr>
          <p:cNvPicPr>
            <a:picLocks noChangeAspect="1"/>
          </p:cNvPicPr>
          <p:nvPr/>
        </p:nvPicPr>
        <p:blipFill>
          <a:blip r:embed="rId3"/>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C9B68125-6FAE-478B-A908-FE6AA7F8AB17}"/>
              </a:ext>
            </a:extLst>
          </p:cNvPr>
          <p:cNvPicPr>
            <a:picLocks noChangeAspect="1"/>
          </p:cNvPicPr>
          <p:nvPr/>
        </p:nvPicPr>
        <p:blipFill>
          <a:blip r:embed="rId4"/>
          <a:stretch>
            <a:fillRect/>
          </a:stretch>
        </p:blipFill>
        <p:spPr>
          <a:xfrm>
            <a:off x="0" y="-5475"/>
            <a:ext cx="7484533" cy="3990240"/>
          </a:xfrm>
          <a:prstGeom prst="rect">
            <a:avLst/>
          </a:prstGeom>
        </p:spPr>
      </p:pic>
      <p:pic>
        <p:nvPicPr>
          <p:cNvPr id="7" name="Picture 6">
            <a:extLst>
              <a:ext uri="{FF2B5EF4-FFF2-40B4-BE49-F238E27FC236}">
                <a16:creationId xmlns:a16="http://schemas.microsoft.com/office/drawing/2014/main" id="{4C446CD9-9E44-45C3-AFCD-2B5E626BE2BD}"/>
              </a:ext>
            </a:extLst>
          </p:cNvPr>
          <p:cNvPicPr>
            <a:picLocks noChangeAspect="1"/>
          </p:cNvPicPr>
          <p:nvPr/>
        </p:nvPicPr>
        <p:blipFill>
          <a:blip r:embed="rId5"/>
          <a:stretch>
            <a:fillRect/>
          </a:stretch>
        </p:blipFill>
        <p:spPr>
          <a:xfrm>
            <a:off x="0" y="4005545"/>
            <a:ext cx="7484533" cy="2873235"/>
          </a:xfrm>
          <a:prstGeom prst="rect">
            <a:avLst/>
          </a:prstGeom>
        </p:spPr>
      </p:pic>
      <p:pic>
        <p:nvPicPr>
          <p:cNvPr id="8" name="Picture 2" descr="Image result for chateez">
            <a:extLst>
              <a:ext uri="{FF2B5EF4-FFF2-40B4-BE49-F238E27FC236}">
                <a16:creationId xmlns:a16="http://schemas.microsoft.com/office/drawing/2014/main" id="{11F9130B-7F67-4847-9C64-955CFAB65E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65367" y="935635"/>
            <a:ext cx="2329165" cy="2329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14620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E317C7D7-2965-7547-80B2-0354B6DC113F}"/>
              </a:ext>
            </a:extLst>
          </p:cNvPr>
          <p:cNvPicPr>
            <a:picLocks noChangeAspect="1"/>
          </p:cNvPicPr>
          <p:nvPr/>
        </p:nvPicPr>
        <p:blipFill>
          <a:blip r:embed="rId3"/>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A82FF89D-276C-46F5-8F1E-EC6979A8C7AE}"/>
              </a:ext>
            </a:extLst>
          </p:cNvPr>
          <p:cNvPicPr>
            <a:picLocks noChangeAspect="1"/>
          </p:cNvPicPr>
          <p:nvPr/>
        </p:nvPicPr>
        <p:blipFill>
          <a:blip r:embed="rId4"/>
          <a:stretch>
            <a:fillRect/>
          </a:stretch>
        </p:blipFill>
        <p:spPr>
          <a:xfrm>
            <a:off x="0" y="227450"/>
            <a:ext cx="5758054" cy="6316104"/>
          </a:xfrm>
          <a:prstGeom prst="rect">
            <a:avLst/>
          </a:prstGeom>
        </p:spPr>
      </p:pic>
      <p:sp>
        <p:nvSpPr>
          <p:cNvPr id="7" name="TextBox 6">
            <a:extLst>
              <a:ext uri="{FF2B5EF4-FFF2-40B4-BE49-F238E27FC236}">
                <a16:creationId xmlns:a16="http://schemas.microsoft.com/office/drawing/2014/main" id="{9BCD4451-5DB9-4025-B835-FA1A32CB414D}"/>
              </a:ext>
            </a:extLst>
          </p:cNvPr>
          <p:cNvSpPr txBox="1"/>
          <p:nvPr/>
        </p:nvSpPr>
        <p:spPr>
          <a:xfrm>
            <a:off x="6675887" y="843459"/>
            <a:ext cx="3541485" cy="4524315"/>
          </a:xfrm>
          <a:prstGeom prst="rect">
            <a:avLst/>
          </a:prstGeom>
          <a:noFill/>
        </p:spPr>
        <p:txBody>
          <a:bodyPr wrap="square">
            <a:spAutoFit/>
          </a:bodyPr>
          <a:lstStyle/>
          <a:p>
            <a:pPr marL="342900" indent="-342900">
              <a:lnSpc>
                <a:spcPct val="150000"/>
              </a:lnSpc>
              <a:buFont typeface="+mj-lt"/>
              <a:buAutoNum type="arabicPeriod"/>
            </a:pPr>
            <a:r>
              <a:rPr lang="en-GB" sz="3600" dirty="0">
                <a:latin typeface="Arial" panose="020B0604020202020204" pitchFamily="34" charset="0"/>
                <a:cs typeface="Arial" panose="020B0604020202020204" pitchFamily="34" charset="0"/>
              </a:rPr>
              <a:t>Laughing</a:t>
            </a:r>
          </a:p>
          <a:p>
            <a:pPr marL="342900" indent="-342900">
              <a:lnSpc>
                <a:spcPct val="150000"/>
              </a:lnSpc>
              <a:buFont typeface="+mj-lt"/>
              <a:buAutoNum type="arabicPeriod"/>
            </a:pPr>
            <a:r>
              <a:rPr lang="en-GB" sz="3600" dirty="0">
                <a:latin typeface="Arial" panose="020B0604020202020204" pitchFamily="34" charset="0"/>
                <a:cs typeface="Arial" panose="020B0604020202020204" pitchFamily="34" charset="0"/>
              </a:rPr>
              <a:t>Happy</a:t>
            </a:r>
          </a:p>
          <a:p>
            <a:pPr marL="342900" indent="-342900">
              <a:lnSpc>
                <a:spcPct val="150000"/>
              </a:lnSpc>
              <a:buFont typeface="+mj-lt"/>
              <a:buAutoNum type="arabicPeriod"/>
            </a:pPr>
            <a:r>
              <a:rPr lang="en-GB" sz="3600" dirty="0">
                <a:latin typeface="Arial" panose="020B0604020202020204" pitchFamily="34" charset="0"/>
                <a:cs typeface="Arial" panose="020B0604020202020204" pitchFamily="34" charset="0"/>
              </a:rPr>
              <a:t>Frustrated</a:t>
            </a:r>
          </a:p>
          <a:p>
            <a:pPr marL="342900" indent="-342900">
              <a:lnSpc>
                <a:spcPct val="150000"/>
              </a:lnSpc>
              <a:buFont typeface="+mj-lt"/>
              <a:buAutoNum type="arabicPeriod"/>
            </a:pPr>
            <a:r>
              <a:rPr lang="en-GB" sz="3600" dirty="0">
                <a:latin typeface="Arial" panose="020B0604020202020204" pitchFamily="34" charset="0"/>
                <a:cs typeface="Arial" panose="020B0604020202020204" pitchFamily="34" charset="0"/>
              </a:rPr>
              <a:t>Embarrassed</a:t>
            </a:r>
          </a:p>
          <a:p>
            <a:pPr marL="342900" indent="-342900">
              <a:lnSpc>
                <a:spcPct val="150000"/>
              </a:lnSpc>
              <a:buFont typeface="+mj-lt"/>
              <a:buAutoNum type="arabicPeriod"/>
            </a:pPr>
            <a:r>
              <a:rPr lang="en-GB" sz="3600" dirty="0">
                <a:latin typeface="Arial" panose="020B0604020202020204" pitchFamily="34" charset="0"/>
                <a:cs typeface="Arial" panose="020B0604020202020204" pitchFamily="34" charset="0"/>
              </a:rPr>
              <a:t>Upset</a:t>
            </a:r>
          </a:p>
          <a:p>
            <a:pPr marL="342900" indent="-342900">
              <a:buFont typeface="+mj-lt"/>
              <a:buAutoNum type="arabicPeriod"/>
            </a:pPr>
            <a:endParaRPr lang="en-GB" dirty="0"/>
          </a:p>
        </p:txBody>
      </p:sp>
      <p:pic>
        <p:nvPicPr>
          <p:cNvPr id="8" name="Picture 2" descr="Image result for chateez">
            <a:extLst>
              <a:ext uri="{FF2B5EF4-FFF2-40B4-BE49-F238E27FC236}">
                <a16:creationId xmlns:a16="http://schemas.microsoft.com/office/drawing/2014/main" id="{97EF6C5E-5BCF-4CC3-AC57-A7EEEAEB47D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17372" y="113725"/>
            <a:ext cx="1405952" cy="1405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01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E317C7D7-2965-7547-80B2-0354B6DC113F}"/>
              </a:ext>
            </a:extLst>
          </p:cNvPr>
          <p:cNvPicPr>
            <a:picLocks noChangeAspect="1"/>
          </p:cNvPicPr>
          <p:nvPr/>
        </p:nvPicPr>
        <p:blipFill>
          <a:blip r:embed="rId3"/>
          <a:stretch>
            <a:fillRect/>
          </a:stretch>
        </p:blipFill>
        <p:spPr>
          <a:xfrm>
            <a:off x="0" y="0"/>
            <a:ext cx="12192000" cy="6858000"/>
          </a:xfrm>
          <a:prstGeom prst="rect">
            <a:avLst/>
          </a:prstGeom>
        </p:spPr>
      </p:pic>
      <p:sp>
        <p:nvSpPr>
          <p:cNvPr id="4" name="TextBox 1">
            <a:extLst>
              <a:ext uri="{FF2B5EF4-FFF2-40B4-BE49-F238E27FC236}">
                <a16:creationId xmlns:a16="http://schemas.microsoft.com/office/drawing/2014/main" id="{262A66DC-E39B-46D2-9E93-FAC01A7458FA}"/>
              </a:ext>
            </a:extLst>
          </p:cNvPr>
          <p:cNvSpPr txBox="1">
            <a:spLocks noChangeArrowheads="1"/>
          </p:cNvSpPr>
          <p:nvPr/>
        </p:nvSpPr>
        <p:spPr bwMode="auto">
          <a:xfrm>
            <a:off x="287826" y="100268"/>
            <a:ext cx="11616347" cy="1569660"/>
          </a:xfrm>
          <a:prstGeom prst="rect">
            <a:avLst/>
          </a:prstGeom>
          <a:noFill/>
          <a:ln w="9525">
            <a:noFill/>
            <a:miter lim="800000"/>
            <a:headEnd/>
            <a:tailEnd/>
          </a:ln>
        </p:spPr>
        <p:txBody>
          <a:bodyPr wrap="square" anchor="ctr">
            <a:spAutoFit/>
          </a:bodyPr>
          <a:lstStyle/>
          <a:p>
            <a:pPr algn="ctr"/>
            <a:r>
              <a:rPr lang="en-US" sz="4800" dirty="0">
                <a:solidFill>
                  <a:srgbClr val="E31C79"/>
                </a:solidFill>
                <a:latin typeface="Arial" panose="020B0604020202020204" pitchFamily="34" charset="0"/>
                <a:cs typeface="Arial" panose="020B0604020202020204" pitchFamily="34" charset="0"/>
              </a:rPr>
              <a:t>Skills and Qualities of a Researcher</a:t>
            </a:r>
          </a:p>
          <a:p>
            <a:pPr algn="ctr"/>
            <a:r>
              <a:rPr lang="en-US" sz="4800" dirty="0">
                <a:solidFill>
                  <a:srgbClr val="E31C79"/>
                </a:solidFill>
                <a:latin typeface="Arial" panose="020B0604020202020204" pitchFamily="34" charset="0"/>
                <a:cs typeface="Arial" panose="020B0604020202020204" pitchFamily="34" charset="0"/>
              </a:rPr>
              <a:t>What Toppings goes on </a:t>
            </a:r>
            <a:r>
              <a:rPr lang="en-US" sz="4800" u="sng" dirty="0">
                <a:solidFill>
                  <a:srgbClr val="E31C79"/>
                </a:solidFill>
                <a:latin typeface="Arial" panose="020B0604020202020204" pitchFamily="34" charset="0"/>
                <a:cs typeface="Arial" panose="020B0604020202020204" pitchFamily="34" charset="0"/>
              </a:rPr>
              <a:t>YOUR</a:t>
            </a:r>
            <a:r>
              <a:rPr lang="en-US" sz="4800" dirty="0">
                <a:solidFill>
                  <a:srgbClr val="E31C79"/>
                </a:solidFill>
                <a:latin typeface="Arial" panose="020B0604020202020204" pitchFamily="34" charset="0"/>
                <a:cs typeface="Arial" panose="020B0604020202020204" pitchFamily="34" charset="0"/>
              </a:rPr>
              <a:t> pizza?</a:t>
            </a:r>
          </a:p>
        </p:txBody>
      </p:sp>
      <p:graphicFrame>
        <p:nvGraphicFramePr>
          <p:cNvPr id="7" name="Chart 6">
            <a:extLst>
              <a:ext uri="{FF2B5EF4-FFF2-40B4-BE49-F238E27FC236}">
                <a16:creationId xmlns:a16="http://schemas.microsoft.com/office/drawing/2014/main" id="{B55A4CFA-8547-49CA-A9C6-B54B1B56AAD9}"/>
              </a:ext>
            </a:extLst>
          </p:cNvPr>
          <p:cNvGraphicFramePr/>
          <p:nvPr>
            <p:extLst>
              <p:ext uri="{D42A27DB-BD31-4B8C-83A1-F6EECF244321}">
                <p14:modId xmlns:p14="http://schemas.microsoft.com/office/powerpoint/2010/main" val="1422518152"/>
              </p:ext>
            </p:extLst>
          </p:nvPr>
        </p:nvGraphicFramePr>
        <p:xfrm>
          <a:off x="287826" y="1562509"/>
          <a:ext cx="6323039" cy="5010558"/>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 Box 2">
            <a:extLst>
              <a:ext uri="{FF2B5EF4-FFF2-40B4-BE49-F238E27FC236}">
                <a16:creationId xmlns:a16="http://schemas.microsoft.com/office/drawing/2014/main" id="{577D01A3-7290-4125-B0F7-E09319D7053D}"/>
              </a:ext>
            </a:extLst>
          </p:cNvPr>
          <p:cNvSpPr txBox="1">
            <a:spLocks noChangeArrowheads="1"/>
          </p:cNvSpPr>
          <p:nvPr/>
        </p:nvSpPr>
        <p:spPr bwMode="auto">
          <a:xfrm>
            <a:off x="7854846" y="1602774"/>
            <a:ext cx="3764680" cy="2394951"/>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algn="ctr">
              <a:lnSpc>
                <a:spcPct val="107000"/>
              </a:lnSpc>
              <a:spcAft>
                <a:spcPts val="800"/>
              </a:spcAft>
            </a:pPr>
            <a:r>
              <a:rPr lang="en-GB" sz="2000" b="1" dirty="0">
                <a:latin typeface="Arial Black" panose="020B0A04020102020204" pitchFamily="34" charset="0"/>
              </a:rPr>
              <a:t>SKILLS </a:t>
            </a:r>
            <a:endParaRPr lang="en-US" sz="2000" dirty="0">
              <a:latin typeface="Arial" panose="020B0604020202020204" pitchFamily="34" charset="0"/>
              <a:cs typeface="Arial" panose="020B0604020202020204" pitchFamily="34" charset="0"/>
            </a:endParaRPr>
          </a:p>
          <a:p>
            <a:pPr algn="ctr">
              <a:lnSpc>
                <a:spcPct val="107000"/>
              </a:lnSpc>
              <a:spcAft>
                <a:spcPts val="800"/>
              </a:spcAft>
            </a:pPr>
            <a:r>
              <a:rPr lang="en-US" dirty="0">
                <a:latin typeface="Arial" panose="020B0604020202020204" pitchFamily="34" charset="0"/>
                <a:cs typeface="Arial" panose="020B0604020202020204" pitchFamily="34" charset="0"/>
              </a:rPr>
              <a:t>Ask Good Questions</a:t>
            </a:r>
          </a:p>
          <a:p>
            <a:pPr algn="ctr">
              <a:lnSpc>
                <a:spcPct val="107000"/>
              </a:lnSpc>
              <a:spcAft>
                <a:spcPts val="800"/>
              </a:spcAft>
            </a:pPr>
            <a:r>
              <a:rPr lang="en-US" dirty="0">
                <a:latin typeface="Arial" panose="020B0604020202020204" pitchFamily="34" charset="0"/>
                <a:cs typeface="Arial" panose="020B0604020202020204" pitchFamily="34" charset="0"/>
              </a:rPr>
              <a:t>Creativity</a:t>
            </a:r>
          </a:p>
          <a:p>
            <a:pPr algn="ctr">
              <a:lnSpc>
                <a:spcPct val="107000"/>
              </a:lnSpc>
              <a:spcAft>
                <a:spcPts val="800"/>
              </a:spcAft>
            </a:pPr>
            <a:r>
              <a:rPr lang="en-US" dirty="0">
                <a:latin typeface="Arial" panose="020B0604020202020204" pitchFamily="34" charset="0"/>
                <a:cs typeface="Arial" panose="020B0604020202020204" pitchFamily="34" charset="0"/>
              </a:rPr>
              <a:t>Being Organised/ Planning</a:t>
            </a:r>
          </a:p>
          <a:p>
            <a:pPr algn="ctr">
              <a:lnSpc>
                <a:spcPct val="107000"/>
              </a:lnSpc>
              <a:spcAft>
                <a:spcPts val="800"/>
              </a:spcAft>
            </a:pPr>
            <a:r>
              <a:rPr lang="en-US" dirty="0">
                <a:latin typeface="Arial" panose="020B0604020202020204" pitchFamily="34" charset="0"/>
                <a:cs typeface="Arial" panose="020B0604020202020204" pitchFamily="34" charset="0"/>
              </a:rPr>
              <a:t>Be Patient</a:t>
            </a:r>
          </a:p>
          <a:p>
            <a:pPr algn="ctr">
              <a:lnSpc>
                <a:spcPct val="107000"/>
              </a:lnSpc>
              <a:spcAft>
                <a:spcPts val="800"/>
              </a:spcAft>
            </a:pPr>
            <a:r>
              <a:rPr lang="en-US" dirty="0">
                <a:latin typeface="Arial" panose="020B0604020202020204" pitchFamily="34" charset="0"/>
                <a:cs typeface="Arial" panose="020B0604020202020204" pitchFamily="34" charset="0"/>
              </a:rPr>
              <a:t>Respect</a:t>
            </a:r>
          </a:p>
        </p:txBody>
      </p:sp>
      <p:sp>
        <p:nvSpPr>
          <p:cNvPr id="9" name="TextBox 8">
            <a:extLst>
              <a:ext uri="{FF2B5EF4-FFF2-40B4-BE49-F238E27FC236}">
                <a16:creationId xmlns:a16="http://schemas.microsoft.com/office/drawing/2014/main" id="{EF1517BE-6CBD-4C65-844C-C491432E1170}"/>
              </a:ext>
            </a:extLst>
          </p:cNvPr>
          <p:cNvSpPr txBox="1"/>
          <p:nvPr/>
        </p:nvSpPr>
        <p:spPr>
          <a:xfrm>
            <a:off x="6610864" y="4246188"/>
            <a:ext cx="3612427" cy="2361993"/>
          </a:xfrm>
          <a:prstGeom prst="rect">
            <a:avLst/>
          </a:prstGeom>
          <a:noFill/>
          <a:ln>
            <a:solidFill>
              <a:schemeClr val="tx1"/>
            </a:solidFill>
          </a:ln>
        </p:spPr>
        <p:txBody>
          <a:bodyPr wrap="square">
            <a:spAutoFit/>
          </a:bodyPr>
          <a:lstStyle/>
          <a:p>
            <a:pPr algn="ctr">
              <a:lnSpc>
                <a:spcPct val="107000"/>
              </a:lnSpc>
              <a:spcAft>
                <a:spcPts val="800"/>
              </a:spcAft>
            </a:pPr>
            <a:r>
              <a:rPr lang="en-GB" sz="1800" b="1" dirty="0">
                <a:latin typeface="Arial Black" panose="020B0A04020102020204" pitchFamily="34" charset="0"/>
              </a:rPr>
              <a:t>QUALITIES</a:t>
            </a:r>
          </a:p>
          <a:p>
            <a:pPr algn="ctr">
              <a:lnSpc>
                <a:spcPct val="107000"/>
              </a:lnSpc>
              <a:spcAft>
                <a:spcPts val="800"/>
              </a:spcAft>
            </a:pPr>
            <a:r>
              <a:rPr lang="en-US" sz="1800" dirty="0">
                <a:latin typeface="Arial" panose="020B0604020202020204" pitchFamily="34" charset="0"/>
                <a:cs typeface="Arial" panose="020B0604020202020204" pitchFamily="34" charset="0"/>
              </a:rPr>
              <a:t>Calm</a:t>
            </a:r>
          </a:p>
          <a:p>
            <a:pPr algn="ctr">
              <a:lnSpc>
                <a:spcPct val="107000"/>
              </a:lnSpc>
              <a:spcAft>
                <a:spcPts val="800"/>
              </a:spcAft>
            </a:pPr>
            <a:r>
              <a:rPr lang="en-US" sz="1800" dirty="0">
                <a:latin typeface="Arial" panose="020B0604020202020204" pitchFamily="34" charset="0"/>
                <a:cs typeface="Arial" panose="020B0604020202020204" pitchFamily="34" charset="0"/>
              </a:rPr>
              <a:t>Curiosity</a:t>
            </a:r>
          </a:p>
          <a:p>
            <a:pPr algn="ctr">
              <a:lnSpc>
                <a:spcPct val="107000"/>
              </a:lnSpc>
              <a:spcAft>
                <a:spcPts val="800"/>
              </a:spcAft>
            </a:pPr>
            <a:r>
              <a:rPr lang="en-US" sz="1800" dirty="0">
                <a:latin typeface="Arial" panose="020B0604020202020204" pitchFamily="34" charset="0"/>
                <a:cs typeface="Arial" panose="020B0604020202020204" pitchFamily="34" charset="0"/>
              </a:rPr>
              <a:t>Commitment</a:t>
            </a:r>
          </a:p>
          <a:p>
            <a:pPr algn="ctr">
              <a:lnSpc>
                <a:spcPct val="107000"/>
              </a:lnSpc>
              <a:spcAft>
                <a:spcPts val="800"/>
              </a:spcAft>
            </a:pPr>
            <a:r>
              <a:rPr lang="en-US" sz="1800" dirty="0">
                <a:latin typeface="Arial" panose="020B0604020202020204" pitchFamily="34" charset="0"/>
                <a:cs typeface="Arial" panose="020B0604020202020204" pitchFamily="34" charset="0"/>
              </a:rPr>
              <a:t>Excellent communication skills</a:t>
            </a:r>
          </a:p>
          <a:p>
            <a:pPr algn="ctr">
              <a:lnSpc>
                <a:spcPct val="107000"/>
              </a:lnSpc>
              <a:spcAft>
                <a:spcPts val="800"/>
              </a:spcAft>
            </a:pPr>
            <a:r>
              <a:rPr lang="en-US" sz="1800" dirty="0">
                <a:latin typeface="Arial" panose="020B0604020202020204" pitchFamily="34" charset="0"/>
                <a:cs typeface="Arial" panose="020B0604020202020204" pitchFamily="34" charset="0"/>
              </a:rPr>
              <a:t>Empathy</a:t>
            </a:r>
            <a:endParaRPr lang="en-GB"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19978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E317C7D7-2965-7547-80B2-0354B6DC113F}"/>
              </a:ext>
            </a:extLst>
          </p:cNvPr>
          <p:cNvPicPr>
            <a:picLocks noChangeAspect="1"/>
          </p:cNvPicPr>
          <p:nvPr/>
        </p:nvPicPr>
        <p:blipFill>
          <a:blip r:embed="rId3"/>
          <a:stretch>
            <a:fillRect/>
          </a:stretch>
        </p:blipFill>
        <p:spPr>
          <a:xfrm>
            <a:off x="-1" y="0"/>
            <a:ext cx="12192000" cy="6858000"/>
          </a:xfrm>
          <a:prstGeom prst="rect">
            <a:avLst/>
          </a:prstGeom>
        </p:spPr>
      </p:pic>
      <p:graphicFrame>
        <p:nvGraphicFramePr>
          <p:cNvPr id="7" name="Chart 6">
            <a:extLst>
              <a:ext uri="{FF2B5EF4-FFF2-40B4-BE49-F238E27FC236}">
                <a16:creationId xmlns:a16="http://schemas.microsoft.com/office/drawing/2014/main" id="{B55A4CFA-8547-49CA-A9C6-B54B1B56AAD9}"/>
              </a:ext>
            </a:extLst>
          </p:cNvPr>
          <p:cNvGraphicFramePr/>
          <p:nvPr/>
        </p:nvGraphicFramePr>
        <p:xfrm>
          <a:off x="287826" y="1562509"/>
          <a:ext cx="6323039" cy="5010558"/>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1">
            <a:extLst>
              <a:ext uri="{FF2B5EF4-FFF2-40B4-BE49-F238E27FC236}">
                <a16:creationId xmlns:a16="http://schemas.microsoft.com/office/drawing/2014/main" id="{5732F297-4CFF-4EAE-8E84-F092E47B973A}"/>
              </a:ext>
            </a:extLst>
          </p:cNvPr>
          <p:cNvSpPr txBox="1">
            <a:spLocks noChangeArrowheads="1"/>
          </p:cNvSpPr>
          <p:nvPr/>
        </p:nvSpPr>
        <p:spPr bwMode="auto">
          <a:xfrm>
            <a:off x="390832" y="535799"/>
            <a:ext cx="11410335" cy="830997"/>
          </a:xfrm>
          <a:prstGeom prst="rect">
            <a:avLst/>
          </a:prstGeom>
          <a:noFill/>
          <a:ln w="9525">
            <a:noFill/>
            <a:miter lim="800000"/>
            <a:headEnd/>
            <a:tailEnd/>
          </a:ln>
        </p:spPr>
        <p:txBody>
          <a:bodyPr wrap="square" anchor="ctr">
            <a:spAutoFit/>
          </a:bodyPr>
          <a:lstStyle/>
          <a:p>
            <a:r>
              <a:rPr lang="en-US" sz="4800" dirty="0">
                <a:solidFill>
                  <a:srgbClr val="E31C79"/>
                </a:solidFill>
                <a:latin typeface="Arial "/>
                <a:cs typeface="Arial" panose="020B0604020202020204" pitchFamily="34" charset="0"/>
              </a:rPr>
              <a:t>Different Ways to do Research…..</a:t>
            </a:r>
          </a:p>
        </p:txBody>
      </p:sp>
      <p:sp>
        <p:nvSpPr>
          <p:cNvPr id="11" name="TextBox 10">
            <a:extLst>
              <a:ext uri="{FF2B5EF4-FFF2-40B4-BE49-F238E27FC236}">
                <a16:creationId xmlns:a16="http://schemas.microsoft.com/office/drawing/2014/main" id="{825149FE-1B5E-4ED1-8235-0B6925405D80}"/>
              </a:ext>
            </a:extLst>
          </p:cNvPr>
          <p:cNvSpPr txBox="1"/>
          <p:nvPr/>
        </p:nvSpPr>
        <p:spPr>
          <a:xfrm>
            <a:off x="833141" y="1925438"/>
            <a:ext cx="4062332" cy="3244158"/>
          </a:xfrm>
          <a:prstGeom prst="rect">
            <a:avLst/>
          </a:prstGeom>
          <a:noFill/>
        </p:spPr>
        <p:txBody>
          <a:bodyPr wrap="square">
            <a:spAutoFit/>
          </a:bodyPr>
          <a:lstStyle/>
          <a:p>
            <a:pPr>
              <a:lnSpc>
                <a:spcPct val="150000"/>
              </a:lnSpc>
              <a:buFont typeface="Arial" panose="020B0604020202020204" pitchFamily="34" charset="0"/>
              <a:buChar char="•"/>
            </a:pPr>
            <a:r>
              <a:rPr lang="fr-FR" sz="2800" dirty="0">
                <a:solidFill>
                  <a:srgbClr val="1E22AA"/>
                </a:solidFill>
                <a:latin typeface="Arial" panose="020B0604020202020204" pitchFamily="34" charset="0"/>
                <a:cs typeface="Arial" panose="020B0604020202020204" pitchFamily="34" charset="0"/>
              </a:rPr>
              <a:t>Survey</a:t>
            </a:r>
          </a:p>
          <a:p>
            <a:pPr>
              <a:lnSpc>
                <a:spcPct val="150000"/>
              </a:lnSpc>
              <a:buFont typeface="Arial" panose="020B0604020202020204" pitchFamily="34" charset="0"/>
              <a:buChar char="•"/>
            </a:pPr>
            <a:r>
              <a:rPr lang="fr-FR" sz="2800" dirty="0">
                <a:solidFill>
                  <a:srgbClr val="1E22AA"/>
                </a:solidFill>
                <a:latin typeface="Arial" panose="020B0604020202020204" pitchFamily="34" charset="0"/>
                <a:cs typeface="Arial" panose="020B0604020202020204" pitchFamily="34" charset="0"/>
              </a:rPr>
              <a:t>Focus Group</a:t>
            </a:r>
          </a:p>
          <a:p>
            <a:pPr>
              <a:lnSpc>
                <a:spcPct val="150000"/>
              </a:lnSpc>
              <a:buFont typeface="Arial" panose="020B0604020202020204" pitchFamily="34" charset="0"/>
              <a:buChar char="•"/>
            </a:pPr>
            <a:r>
              <a:rPr lang="fr-FR" sz="2800" dirty="0">
                <a:solidFill>
                  <a:srgbClr val="1E22AA"/>
                </a:solidFill>
                <a:latin typeface="Arial" panose="020B0604020202020204" pitchFamily="34" charset="0"/>
                <a:cs typeface="Arial" panose="020B0604020202020204" pitchFamily="34" charset="0"/>
              </a:rPr>
              <a:t>Interview</a:t>
            </a:r>
          </a:p>
          <a:p>
            <a:pPr>
              <a:lnSpc>
                <a:spcPct val="150000"/>
              </a:lnSpc>
              <a:buFont typeface="Arial" panose="020B0604020202020204" pitchFamily="34" charset="0"/>
              <a:buChar char="•"/>
            </a:pPr>
            <a:r>
              <a:rPr lang="fr-FR" sz="2800" dirty="0">
                <a:solidFill>
                  <a:srgbClr val="1E22AA"/>
                </a:solidFill>
                <a:latin typeface="Arial" panose="020B0604020202020204" pitchFamily="34" charset="0"/>
                <a:cs typeface="Arial" panose="020B0604020202020204" pitchFamily="34" charset="0"/>
              </a:rPr>
              <a:t>Poster Design</a:t>
            </a:r>
          </a:p>
          <a:p>
            <a:pPr>
              <a:lnSpc>
                <a:spcPct val="150000"/>
              </a:lnSpc>
              <a:buFont typeface="Arial" panose="020B0604020202020204" pitchFamily="34" charset="0"/>
              <a:buChar char="•"/>
            </a:pPr>
            <a:r>
              <a:rPr lang="fr-FR" sz="2800" dirty="0">
                <a:solidFill>
                  <a:srgbClr val="1E22AA"/>
                </a:solidFill>
                <a:latin typeface="Arial" panose="020B0604020202020204" pitchFamily="34" charset="0"/>
                <a:cs typeface="Arial" panose="020B0604020202020204" pitchFamily="34" charset="0"/>
              </a:rPr>
              <a:t>Observation</a:t>
            </a:r>
          </a:p>
        </p:txBody>
      </p:sp>
      <p:sp>
        <p:nvSpPr>
          <p:cNvPr id="13" name="TextBox 12">
            <a:extLst>
              <a:ext uri="{FF2B5EF4-FFF2-40B4-BE49-F238E27FC236}">
                <a16:creationId xmlns:a16="http://schemas.microsoft.com/office/drawing/2014/main" id="{53554D55-E5B7-4C3D-8486-2CEABDFB592C}"/>
              </a:ext>
            </a:extLst>
          </p:cNvPr>
          <p:cNvSpPr txBox="1"/>
          <p:nvPr/>
        </p:nvSpPr>
        <p:spPr>
          <a:xfrm>
            <a:off x="7242412" y="1907995"/>
            <a:ext cx="5699874" cy="3244158"/>
          </a:xfrm>
          <a:prstGeom prst="rect">
            <a:avLst/>
          </a:prstGeom>
          <a:noFill/>
        </p:spPr>
        <p:txBody>
          <a:bodyPr wrap="square">
            <a:spAutoFit/>
          </a:bodyPr>
          <a:lstStyle/>
          <a:p>
            <a:pPr indent="-285750">
              <a:lnSpc>
                <a:spcPct val="150000"/>
              </a:lnSpc>
              <a:buFont typeface="Arial" panose="020B0604020202020204" pitchFamily="34" charset="0"/>
              <a:buChar char="•"/>
            </a:pPr>
            <a:r>
              <a:rPr lang="fr-FR" sz="2800" dirty="0">
                <a:solidFill>
                  <a:srgbClr val="1E22AA"/>
                </a:solidFill>
                <a:latin typeface="Arial" panose="020B0604020202020204" pitchFamily="34" charset="0"/>
                <a:cs typeface="Arial" panose="020B0604020202020204" pitchFamily="34" charset="0"/>
              </a:rPr>
              <a:t>Photo/Picture </a:t>
            </a:r>
            <a:r>
              <a:rPr lang="fr-FR" sz="2800" dirty="0" err="1">
                <a:solidFill>
                  <a:srgbClr val="1E22AA"/>
                </a:solidFill>
                <a:latin typeface="Arial" panose="020B0604020202020204" pitchFamily="34" charset="0"/>
                <a:cs typeface="Arial" panose="020B0604020202020204" pitchFamily="34" charset="0"/>
              </a:rPr>
              <a:t>Cards</a:t>
            </a:r>
            <a:endParaRPr lang="fr-FR" sz="2800" dirty="0">
              <a:solidFill>
                <a:srgbClr val="1E22AA"/>
              </a:solidFill>
              <a:latin typeface="Arial" panose="020B0604020202020204" pitchFamily="34" charset="0"/>
              <a:cs typeface="Arial" panose="020B0604020202020204" pitchFamily="34" charset="0"/>
            </a:endParaRPr>
          </a:p>
          <a:p>
            <a:pPr indent="-285750">
              <a:lnSpc>
                <a:spcPct val="150000"/>
              </a:lnSpc>
              <a:buFont typeface="Arial" panose="020B0604020202020204" pitchFamily="34" charset="0"/>
              <a:buChar char="•"/>
            </a:pPr>
            <a:r>
              <a:rPr lang="fr-FR" sz="2800" dirty="0" err="1">
                <a:solidFill>
                  <a:srgbClr val="1E22AA"/>
                </a:solidFill>
                <a:latin typeface="Arial" panose="020B0604020202020204" pitchFamily="34" charset="0"/>
                <a:cs typeface="Arial" panose="020B0604020202020204" pitchFamily="34" charset="0"/>
              </a:rPr>
              <a:t>Wordle</a:t>
            </a:r>
            <a:endParaRPr lang="fr-FR" sz="2800" dirty="0">
              <a:solidFill>
                <a:srgbClr val="1E22AA"/>
              </a:solidFill>
              <a:latin typeface="Arial" panose="020B0604020202020204" pitchFamily="34" charset="0"/>
              <a:cs typeface="Arial" panose="020B0604020202020204" pitchFamily="34" charset="0"/>
            </a:endParaRPr>
          </a:p>
          <a:p>
            <a:pPr indent="-285750">
              <a:lnSpc>
                <a:spcPct val="150000"/>
              </a:lnSpc>
              <a:buFont typeface="Arial" panose="020B0604020202020204" pitchFamily="34" charset="0"/>
              <a:buChar char="•"/>
            </a:pPr>
            <a:r>
              <a:rPr lang="fr-FR" sz="2800" dirty="0" err="1">
                <a:solidFill>
                  <a:srgbClr val="1E22AA"/>
                </a:solidFill>
                <a:latin typeface="Arial" panose="020B0604020202020204" pitchFamily="34" charset="0"/>
                <a:cs typeface="Arial" panose="020B0604020202020204" pitchFamily="34" charset="0"/>
              </a:rPr>
              <a:t>Polls</a:t>
            </a:r>
            <a:endParaRPr lang="fr-FR" sz="2800" dirty="0">
              <a:solidFill>
                <a:srgbClr val="1E22AA"/>
              </a:solidFill>
              <a:latin typeface="Arial" panose="020B0604020202020204" pitchFamily="34" charset="0"/>
              <a:cs typeface="Arial" panose="020B0604020202020204" pitchFamily="34" charset="0"/>
            </a:endParaRPr>
          </a:p>
          <a:p>
            <a:pPr indent="-285750">
              <a:lnSpc>
                <a:spcPct val="150000"/>
              </a:lnSpc>
              <a:buFont typeface="Arial" panose="020B0604020202020204" pitchFamily="34" charset="0"/>
              <a:buChar char="•"/>
            </a:pPr>
            <a:r>
              <a:rPr lang="fr-FR" sz="2800" dirty="0">
                <a:solidFill>
                  <a:srgbClr val="1E22AA"/>
                </a:solidFill>
                <a:latin typeface="Arial" panose="020B0604020202020204" pitchFamily="34" charset="0"/>
                <a:cs typeface="Arial" panose="020B0604020202020204" pitchFamily="34" charset="0"/>
              </a:rPr>
              <a:t>Vlog</a:t>
            </a:r>
          </a:p>
          <a:p>
            <a:pPr indent="-285750">
              <a:lnSpc>
                <a:spcPct val="150000"/>
              </a:lnSpc>
              <a:buFont typeface="Arial" panose="020B0604020202020204" pitchFamily="34" charset="0"/>
              <a:buChar char="•"/>
            </a:pPr>
            <a:r>
              <a:rPr lang="fr-FR" sz="2800" dirty="0" err="1">
                <a:solidFill>
                  <a:srgbClr val="1E22AA"/>
                </a:solidFill>
                <a:latin typeface="Arial" panose="020B0604020202020204" pitchFamily="34" charset="0"/>
                <a:cs typeface="Arial" panose="020B0604020202020204" pitchFamily="34" charset="0"/>
              </a:rPr>
              <a:t>StoryBoards</a:t>
            </a:r>
            <a:endParaRPr lang="fr-FR" sz="2800" dirty="0">
              <a:solidFill>
                <a:srgbClr val="1E22A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9097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with low confidence">
            <a:extLst>
              <a:ext uri="{FF2B5EF4-FFF2-40B4-BE49-F238E27FC236}">
                <a16:creationId xmlns:a16="http://schemas.microsoft.com/office/drawing/2014/main" id="{685930B1-BA20-584C-88E4-3AEAA296226F}"/>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7">
            <a:extLst>
              <a:ext uri="{FF2B5EF4-FFF2-40B4-BE49-F238E27FC236}">
                <a16:creationId xmlns:a16="http://schemas.microsoft.com/office/drawing/2014/main" id="{B1E38101-8225-4249-AF09-42CB0E134141}"/>
              </a:ext>
            </a:extLst>
          </p:cNvPr>
          <p:cNvSpPr txBox="1">
            <a:spLocks noChangeArrowheads="1"/>
          </p:cNvSpPr>
          <p:nvPr/>
        </p:nvSpPr>
        <p:spPr bwMode="auto">
          <a:xfrm>
            <a:off x="298476" y="2151728"/>
            <a:ext cx="10901363" cy="25545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6000" b="1" dirty="0">
                <a:solidFill>
                  <a:schemeClr val="bg1"/>
                </a:solidFill>
                <a:cs typeface="Arial" charset="0"/>
              </a:rPr>
              <a:t>Young Researchers/Insight Investigators </a:t>
            </a:r>
          </a:p>
          <a:p>
            <a:pPr eaLnBrk="1" hangingPunct="1"/>
            <a:r>
              <a:rPr lang="en-GB" sz="4000" dirty="0">
                <a:solidFill>
                  <a:schemeClr val="bg1"/>
                </a:solidFill>
                <a:cs typeface="Arial" charset="0"/>
              </a:rPr>
              <a:t>Research ‘with’ us not ‘on’ us</a:t>
            </a:r>
          </a:p>
        </p:txBody>
      </p:sp>
    </p:spTree>
    <p:extLst>
      <p:ext uri="{BB962C8B-B14F-4D97-AF65-F5344CB8AC3E}">
        <p14:creationId xmlns:p14="http://schemas.microsoft.com/office/powerpoint/2010/main" val="33082178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E317C7D7-2965-7547-80B2-0354B6DC113F}"/>
              </a:ext>
            </a:extLst>
          </p:cNvPr>
          <p:cNvPicPr>
            <a:picLocks noChangeAspect="1"/>
          </p:cNvPicPr>
          <p:nvPr/>
        </p:nvPicPr>
        <p:blipFill>
          <a:blip r:embed="rId3"/>
          <a:stretch>
            <a:fillRect/>
          </a:stretch>
        </p:blipFill>
        <p:spPr>
          <a:xfrm>
            <a:off x="-1" y="0"/>
            <a:ext cx="12192000" cy="6858000"/>
          </a:xfrm>
          <a:prstGeom prst="rect">
            <a:avLst/>
          </a:prstGeom>
        </p:spPr>
      </p:pic>
      <p:graphicFrame>
        <p:nvGraphicFramePr>
          <p:cNvPr id="7" name="Chart 6">
            <a:extLst>
              <a:ext uri="{FF2B5EF4-FFF2-40B4-BE49-F238E27FC236}">
                <a16:creationId xmlns:a16="http://schemas.microsoft.com/office/drawing/2014/main" id="{B55A4CFA-8547-49CA-A9C6-B54B1B56AAD9}"/>
              </a:ext>
            </a:extLst>
          </p:cNvPr>
          <p:cNvGraphicFramePr/>
          <p:nvPr/>
        </p:nvGraphicFramePr>
        <p:xfrm>
          <a:off x="287826" y="1562509"/>
          <a:ext cx="6323039" cy="5010558"/>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1">
            <a:extLst>
              <a:ext uri="{FF2B5EF4-FFF2-40B4-BE49-F238E27FC236}">
                <a16:creationId xmlns:a16="http://schemas.microsoft.com/office/drawing/2014/main" id="{164AE75B-4391-4E03-B02F-B6D4716C959F}"/>
              </a:ext>
            </a:extLst>
          </p:cNvPr>
          <p:cNvSpPr txBox="1">
            <a:spLocks noChangeArrowheads="1"/>
          </p:cNvSpPr>
          <p:nvPr/>
        </p:nvSpPr>
        <p:spPr bwMode="auto">
          <a:xfrm>
            <a:off x="287826" y="86527"/>
            <a:ext cx="11410335" cy="830997"/>
          </a:xfrm>
          <a:prstGeom prst="rect">
            <a:avLst/>
          </a:prstGeom>
          <a:noFill/>
          <a:ln w="9525">
            <a:noFill/>
            <a:miter lim="800000"/>
            <a:headEnd/>
            <a:tailEnd/>
          </a:ln>
        </p:spPr>
        <p:txBody>
          <a:bodyPr wrap="square" anchor="ctr">
            <a:spAutoFit/>
          </a:bodyPr>
          <a:lstStyle/>
          <a:p>
            <a:r>
              <a:rPr lang="en-US" sz="4800" dirty="0">
                <a:solidFill>
                  <a:srgbClr val="E31C79"/>
                </a:solidFill>
                <a:latin typeface="Arial "/>
                <a:cs typeface="Arial" panose="020B0604020202020204" pitchFamily="34" charset="0"/>
              </a:rPr>
              <a:t>Start with why</a:t>
            </a:r>
          </a:p>
        </p:txBody>
      </p:sp>
      <p:sp>
        <p:nvSpPr>
          <p:cNvPr id="6" name="TextBox 5">
            <a:extLst>
              <a:ext uri="{FF2B5EF4-FFF2-40B4-BE49-F238E27FC236}">
                <a16:creationId xmlns:a16="http://schemas.microsoft.com/office/drawing/2014/main" id="{6D29CD53-76AC-4682-9C2B-1BE586B8233C}"/>
              </a:ext>
            </a:extLst>
          </p:cNvPr>
          <p:cNvSpPr txBox="1"/>
          <p:nvPr/>
        </p:nvSpPr>
        <p:spPr>
          <a:xfrm>
            <a:off x="390832" y="1454326"/>
            <a:ext cx="11016308" cy="4793300"/>
          </a:xfrm>
          <a:prstGeom prst="rect">
            <a:avLst/>
          </a:prstGeom>
          <a:noFill/>
        </p:spPr>
        <p:txBody>
          <a:bodyPr wrap="square">
            <a:spAutoFit/>
          </a:bodyPr>
          <a:lstStyle/>
          <a:p>
            <a:pPr marL="342900" indent="-342900">
              <a:lnSpc>
                <a:spcPct val="150000"/>
              </a:lnSpc>
              <a:spcAft>
                <a:spcPts val="500"/>
              </a:spcAft>
              <a:buFont typeface="Arial" panose="020B0604020202020204" pitchFamily="34" charset="0"/>
              <a:buChar char="•"/>
            </a:pPr>
            <a:r>
              <a:rPr lang="en-GB" sz="2800" dirty="0">
                <a:solidFill>
                  <a:srgbClr val="1E22AA"/>
                </a:solidFill>
                <a:latin typeface="Arial" panose="020B0604020202020204" pitchFamily="34" charset="0"/>
                <a:cs typeface="Arial" panose="020B0604020202020204" pitchFamily="34" charset="0"/>
              </a:rPr>
              <a:t>Why is your research important? </a:t>
            </a:r>
          </a:p>
          <a:p>
            <a:pPr marL="342900" indent="-342900">
              <a:lnSpc>
                <a:spcPct val="150000"/>
              </a:lnSpc>
              <a:spcAft>
                <a:spcPts val="500"/>
              </a:spcAft>
              <a:buFont typeface="Arial" panose="020B0604020202020204" pitchFamily="34" charset="0"/>
              <a:buChar char="•"/>
            </a:pPr>
            <a:r>
              <a:rPr lang="en-GB" sz="2800" dirty="0">
                <a:solidFill>
                  <a:srgbClr val="1E22AA"/>
                </a:solidFill>
                <a:latin typeface="Arial" panose="020B0604020202020204" pitchFamily="34" charset="0"/>
                <a:cs typeface="Arial" panose="020B0604020202020204" pitchFamily="34" charset="0"/>
              </a:rPr>
              <a:t>Why is it important to design and deliver an inclusive survey and an inclusive focus group? </a:t>
            </a:r>
          </a:p>
          <a:p>
            <a:pPr marL="342900" indent="-342900">
              <a:lnSpc>
                <a:spcPct val="150000"/>
              </a:lnSpc>
              <a:spcAft>
                <a:spcPts val="500"/>
              </a:spcAft>
              <a:buFont typeface="Arial" panose="020B0604020202020204" pitchFamily="34" charset="0"/>
              <a:buChar char="•"/>
            </a:pPr>
            <a:r>
              <a:rPr lang="en-GB" sz="2800" dirty="0">
                <a:solidFill>
                  <a:srgbClr val="1E22AA"/>
                </a:solidFill>
                <a:latin typeface="Arial" panose="020B0604020202020204" pitchFamily="34" charset="0"/>
                <a:cs typeface="Arial" panose="020B0604020202020204" pitchFamily="34" charset="0"/>
              </a:rPr>
              <a:t>How can we make sure that all our peers can understand the questions and feel comfortable to share their thought with you?</a:t>
            </a:r>
          </a:p>
          <a:p>
            <a:pPr marL="342900" indent="-342900">
              <a:lnSpc>
                <a:spcPct val="150000"/>
              </a:lnSpc>
              <a:spcAft>
                <a:spcPts val="500"/>
              </a:spcAft>
              <a:buFont typeface="Arial" panose="020B0604020202020204" pitchFamily="34" charset="0"/>
              <a:buChar char="•"/>
            </a:pPr>
            <a:r>
              <a:rPr lang="en-GB" sz="2800" dirty="0">
                <a:solidFill>
                  <a:srgbClr val="1E22AA"/>
                </a:solidFill>
                <a:latin typeface="Arial" panose="020B0604020202020204" pitchFamily="34" charset="0"/>
                <a:cs typeface="Arial" panose="020B0604020202020204" pitchFamily="34" charset="0"/>
              </a:rPr>
              <a:t>What do you want to ask in your survey or focus group? </a:t>
            </a:r>
          </a:p>
          <a:p>
            <a:pPr marL="342900" indent="-342900">
              <a:lnSpc>
                <a:spcPct val="150000"/>
              </a:lnSpc>
              <a:spcAft>
                <a:spcPts val="500"/>
              </a:spcAft>
              <a:buFont typeface="Arial" panose="020B0604020202020204" pitchFamily="34" charset="0"/>
              <a:buChar char="•"/>
            </a:pPr>
            <a:r>
              <a:rPr lang="en-GB" sz="2800" dirty="0">
                <a:solidFill>
                  <a:srgbClr val="1E22AA"/>
                </a:solidFill>
                <a:latin typeface="Arial" panose="020B0604020202020204" pitchFamily="34" charset="0"/>
                <a:cs typeface="Arial" panose="020B0604020202020204" pitchFamily="34" charset="0"/>
              </a:rPr>
              <a:t>Have a go at thinking about the questions you could ask?</a:t>
            </a:r>
          </a:p>
        </p:txBody>
      </p:sp>
    </p:spTree>
    <p:extLst>
      <p:ext uri="{BB962C8B-B14F-4D97-AF65-F5344CB8AC3E}">
        <p14:creationId xmlns:p14="http://schemas.microsoft.com/office/powerpoint/2010/main" val="34189505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E317C7D7-2965-7547-80B2-0354B6DC113F}"/>
              </a:ext>
            </a:extLst>
          </p:cNvPr>
          <p:cNvPicPr>
            <a:picLocks noChangeAspect="1"/>
          </p:cNvPicPr>
          <p:nvPr/>
        </p:nvPicPr>
        <p:blipFill>
          <a:blip r:embed="rId3"/>
          <a:stretch>
            <a:fillRect/>
          </a:stretch>
        </p:blipFill>
        <p:spPr>
          <a:xfrm>
            <a:off x="-1" y="0"/>
            <a:ext cx="12192000" cy="6858000"/>
          </a:xfrm>
          <a:prstGeom prst="rect">
            <a:avLst/>
          </a:prstGeom>
        </p:spPr>
      </p:pic>
      <p:graphicFrame>
        <p:nvGraphicFramePr>
          <p:cNvPr id="7" name="Chart 6">
            <a:extLst>
              <a:ext uri="{FF2B5EF4-FFF2-40B4-BE49-F238E27FC236}">
                <a16:creationId xmlns:a16="http://schemas.microsoft.com/office/drawing/2014/main" id="{B55A4CFA-8547-49CA-A9C6-B54B1B56AAD9}"/>
              </a:ext>
            </a:extLst>
          </p:cNvPr>
          <p:cNvGraphicFramePr/>
          <p:nvPr/>
        </p:nvGraphicFramePr>
        <p:xfrm>
          <a:off x="287826" y="1562509"/>
          <a:ext cx="6323039" cy="5010558"/>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1">
            <a:extLst>
              <a:ext uri="{FF2B5EF4-FFF2-40B4-BE49-F238E27FC236}">
                <a16:creationId xmlns:a16="http://schemas.microsoft.com/office/drawing/2014/main" id="{164AE75B-4391-4E03-B02F-B6D4716C959F}"/>
              </a:ext>
            </a:extLst>
          </p:cNvPr>
          <p:cNvSpPr txBox="1">
            <a:spLocks noChangeArrowheads="1"/>
          </p:cNvSpPr>
          <p:nvPr/>
        </p:nvSpPr>
        <p:spPr bwMode="auto">
          <a:xfrm>
            <a:off x="287826" y="86527"/>
            <a:ext cx="11410335" cy="830997"/>
          </a:xfrm>
          <a:prstGeom prst="rect">
            <a:avLst/>
          </a:prstGeom>
          <a:noFill/>
          <a:ln w="9525">
            <a:noFill/>
            <a:miter lim="800000"/>
            <a:headEnd/>
            <a:tailEnd/>
          </a:ln>
        </p:spPr>
        <p:txBody>
          <a:bodyPr wrap="square" anchor="ctr">
            <a:spAutoFit/>
          </a:bodyPr>
          <a:lstStyle/>
          <a:p>
            <a:r>
              <a:rPr lang="en-US" sz="4800" dirty="0">
                <a:solidFill>
                  <a:srgbClr val="E31C79"/>
                </a:solidFill>
                <a:latin typeface="Arial "/>
                <a:cs typeface="Arial" panose="020B0604020202020204" pitchFamily="34" charset="0"/>
              </a:rPr>
              <a:t>Questions are the key</a:t>
            </a:r>
          </a:p>
        </p:txBody>
      </p:sp>
      <p:sp>
        <p:nvSpPr>
          <p:cNvPr id="9" name="TextBox 8">
            <a:extLst>
              <a:ext uri="{FF2B5EF4-FFF2-40B4-BE49-F238E27FC236}">
                <a16:creationId xmlns:a16="http://schemas.microsoft.com/office/drawing/2014/main" id="{1D84E3DD-503A-45AF-B759-71E4FD2F8AF2}"/>
              </a:ext>
            </a:extLst>
          </p:cNvPr>
          <p:cNvSpPr txBox="1"/>
          <p:nvPr/>
        </p:nvSpPr>
        <p:spPr>
          <a:xfrm>
            <a:off x="0" y="729984"/>
            <a:ext cx="11410335" cy="5340693"/>
          </a:xfrm>
          <a:prstGeom prst="rect">
            <a:avLst/>
          </a:prstGeom>
          <a:noFill/>
        </p:spPr>
        <p:txBody>
          <a:bodyPr wrap="square">
            <a:spAutoFit/>
          </a:bodyPr>
          <a:lstStyle/>
          <a:p>
            <a:pPr marL="342900" indent="-342900">
              <a:lnSpc>
                <a:spcPct val="200000"/>
              </a:lnSpc>
              <a:spcAft>
                <a:spcPts val="500"/>
              </a:spcAft>
              <a:buFont typeface="Arial" panose="020B0604020202020204" pitchFamily="34" charset="0"/>
              <a:buChar char="•"/>
            </a:pPr>
            <a:r>
              <a:rPr lang="en-GB" sz="2400" dirty="0">
                <a:solidFill>
                  <a:srgbClr val="1E22AA"/>
                </a:solidFill>
                <a:effectLst/>
                <a:latin typeface="Arial" panose="020B0604020202020204" pitchFamily="34" charset="0"/>
                <a:cs typeface="Arial" panose="020B0604020202020204" pitchFamily="34" charset="0"/>
              </a:rPr>
              <a:t>Simple opening question to encourage people to talk </a:t>
            </a:r>
            <a:r>
              <a:rPr lang="en-GB" sz="2400" dirty="0">
                <a:solidFill>
                  <a:srgbClr val="1E22AA"/>
                </a:solidFill>
                <a:latin typeface="Arial" panose="020B0604020202020204" pitchFamily="34" charset="0"/>
                <a:cs typeface="Arial" panose="020B0604020202020204" pitchFamily="34" charset="0"/>
              </a:rPr>
              <a:t>&amp;</a:t>
            </a:r>
            <a:r>
              <a:rPr lang="en-GB" sz="2400" dirty="0">
                <a:solidFill>
                  <a:srgbClr val="1E22AA"/>
                </a:solidFill>
                <a:effectLst/>
                <a:latin typeface="Arial" panose="020B0604020202020204" pitchFamily="34" charset="0"/>
                <a:cs typeface="Arial" panose="020B0604020202020204" pitchFamily="34" charset="0"/>
              </a:rPr>
              <a:t> feel comfortable. </a:t>
            </a:r>
          </a:p>
          <a:p>
            <a:pPr marL="342900" indent="-342900">
              <a:lnSpc>
                <a:spcPct val="200000"/>
              </a:lnSpc>
              <a:spcAft>
                <a:spcPts val="500"/>
              </a:spcAft>
              <a:buFont typeface="Arial" panose="020B0604020202020204" pitchFamily="34" charset="0"/>
              <a:buChar char="•"/>
            </a:pPr>
            <a:r>
              <a:rPr lang="en-GB" sz="2400" dirty="0">
                <a:solidFill>
                  <a:srgbClr val="1E22AA"/>
                </a:solidFill>
                <a:effectLst/>
                <a:latin typeface="Arial" panose="020B0604020202020204" pitchFamily="34" charset="0"/>
                <a:cs typeface="Arial" panose="020B0604020202020204" pitchFamily="34" charset="0"/>
              </a:rPr>
              <a:t>Ice breaker activities or </a:t>
            </a:r>
            <a:r>
              <a:rPr lang="en-GB" sz="2400" dirty="0" err="1">
                <a:solidFill>
                  <a:srgbClr val="1E22AA"/>
                </a:solidFill>
                <a:effectLst/>
                <a:latin typeface="Arial" panose="020B0604020202020204" pitchFamily="34" charset="0"/>
                <a:cs typeface="Arial" panose="020B0604020202020204" pitchFamily="34" charset="0"/>
              </a:rPr>
              <a:t>Chateez</a:t>
            </a:r>
            <a:r>
              <a:rPr lang="en-GB" sz="2400" dirty="0">
                <a:solidFill>
                  <a:srgbClr val="1E22AA"/>
                </a:solidFill>
                <a:effectLst/>
                <a:latin typeface="Arial" panose="020B0604020202020204" pitchFamily="34" charset="0"/>
                <a:cs typeface="Arial" panose="020B0604020202020204" pitchFamily="34" charset="0"/>
              </a:rPr>
              <a:t> cards, can be used to encourage conversation. These questions are not usually analysed. </a:t>
            </a:r>
          </a:p>
          <a:p>
            <a:pPr marL="342900" indent="-342900">
              <a:lnSpc>
                <a:spcPct val="200000"/>
              </a:lnSpc>
              <a:spcAft>
                <a:spcPts val="500"/>
              </a:spcAft>
              <a:buFont typeface="Arial" panose="020B0604020202020204" pitchFamily="34" charset="0"/>
              <a:buChar char="•"/>
            </a:pPr>
            <a:r>
              <a:rPr lang="en-GB" sz="2400" dirty="0">
                <a:solidFill>
                  <a:srgbClr val="1E22AA"/>
                </a:solidFill>
                <a:effectLst/>
                <a:latin typeface="Arial" panose="020B0604020202020204" pitchFamily="34" charset="0"/>
                <a:cs typeface="Arial" panose="020B0604020202020204" pitchFamily="34" charset="0"/>
              </a:rPr>
              <a:t>“Go to the emoji or picture card that best represents how you feel about physical activity or PE or the school games or school sport?” </a:t>
            </a:r>
          </a:p>
          <a:p>
            <a:pPr marL="342900" indent="-342900">
              <a:lnSpc>
                <a:spcPct val="200000"/>
              </a:lnSpc>
              <a:spcAft>
                <a:spcPts val="500"/>
              </a:spcAft>
              <a:buFont typeface="Arial" panose="020B0604020202020204" pitchFamily="34" charset="0"/>
              <a:buChar char="•"/>
            </a:pPr>
            <a:r>
              <a:rPr lang="en-GB" sz="2400" dirty="0">
                <a:solidFill>
                  <a:srgbClr val="1E22AA"/>
                </a:solidFill>
                <a:effectLst/>
                <a:latin typeface="Arial" panose="020B0604020202020204" pitchFamily="34" charset="0"/>
                <a:cs typeface="Arial" panose="020B0604020202020204" pitchFamily="34" charset="0"/>
              </a:rPr>
              <a:t>People can draw theirs also, remember to ask why people have chosen a specific card or drawn what they have.</a:t>
            </a:r>
            <a:endParaRPr lang="en-GB" sz="2400" dirty="0">
              <a:solidFill>
                <a:srgbClr val="1E22AA"/>
              </a:solidFill>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71786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E317C7D7-2965-7547-80B2-0354B6DC113F}"/>
              </a:ext>
            </a:extLst>
          </p:cNvPr>
          <p:cNvPicPr>
            <a:picLocks noChangeAspect="1"/>
          </p:cNvPicPr>
          <p:nvPr/>
        </p:nvPicPr>
        <p:blipFill>
          <a:blip r:embed="rId3"/>
          <a:stretch>
            <a:fillRect/>
          </a:stretch>
        </p:blipFill>
        <p:spPr>
          <a:xfrm>
            <a:off x="-1" y="0"/>
            <a:ext cx="12192000" cy="6858000"/>
          </a:xfrm>
          <a:prstGeom prst="rect">
            <a:avLst/>
          </a:prstGeom>
        </p:spPr>
      </p:pic>
      <p:graphicFrame>
        <p:nvGraphicFramePr>
          <p:cNvPr id="7" name="Chart 6">
            <a:extLst>
              <a:ext uri="{FF2B5EF4-FFF2-40B4-BE49-F238E27FC236}">
                <a16:creationId xmlns:a16="http://schemas.microsoft.com/office/drawing/2014/main" id="{B55A4CFA-8547-49CA-A9C6-B54B1B56AAD9}"/>
              </a:ext>
            </a:extLst>
          </p:cNvPr>
          <p:cNvGraphicFramePr/>
          <p:nvPr/>
        </p:nvGraphicFramePr>
        <p:xfrm>
          <a:off x="287826" y="1562509"/>
          <a:ext cx="6323039" cy="5010558"/>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1">
            <a:extLst>
              <a:ext uri="{FF2B5EF4-FFF2-40B4-BE49-F238E27FC236}">
                <a16:creationId xmlns:a16="http://schemas.microsoft.com/office/drawing/2014/main" id="{0FE52CF0-7A1C-4740-904D-2B90D690B93E}"/>
              </a:ext>
            </a:extLst>
          </p:cNvPr>
          <p:cNvSpPr txBox="1">
            <a:spLocks noChangeArrowheads="1"/>
          </p:cNvSpPr>
          <p:nvPr/>
        </p:nvSpPr>
        <p:spPr bwMode="auto">
          <a:xfrm>
            <a:off x="287826" y="111116"/>
            <a:ext cx="11410334" cy="830997"/>
          </a:xfrm>
          <a:prstGeom prst="rect">
            <a:avLst/>
          </a:prstGeom>
          <a:noFill/>
          <a:ln w="9525">
            <a:noFill/>
            <a:miter lim="800000"/>
            <a:headEnd/>
            <a:tailEnd/>
          </a:ln>
        </p:spPr>
        <p:txBody>
          <a:bodyPr wrap="square" anchor="ctr">
            <a:spAutoFit/>
          </a:bodyPr>
          <a:lstStyle/>
          <a:p>
            <a:r>
              <a:rPr lang="en-US" sz="4800" dirty="0">
                <a:solidFill>
                  <a:srgbClr val="E31C79"/>
                </a:solidFill>
                <a:latin typeface="Arial "/>
                <a:cs typeface="Arial" panose="020B0604020202020204" pitchFamily="34" charset="0"/>
              </a:rPr>
              <a:t>You can use or adapt these questions </a:t>
            </a:r>
          </a:p>
        </p:txBody>
      </p:sp>
      <p:sp>
        <p:nvSpPr>
          <p:cNvPr id="6" name="TextBox 5">
            <a:extLst>
              <a:ext uri="{FF2B5EF4-FFF2-40B4-BE49-F238E27FC236}">
                <a16:creationId xmlns:a16="http://schemas.microsoft.com/office/drawing/2014/main" id="{58B5A628-958B-49E7-9D25-EFB1D66BA140}"/>
              </a:ext>
            </a:extLst>
          </p:cNvPr>
          <p:cNvSpPr txBox="1"/>
          <p:nvPr/>
        </p:nvSpPr>
        <p:spPr>
          <a:xfrm>
            <a:off x="-1" y="942113"/>
            <a:ext cx="11410335" cy="5533053"/>
          </a:xfrm>
          <a:prstGeom prst="rect">
            <a:avLst/>
          </a:prstGeom>
          <a:noFill/>
        </p:spPr>
        <p:txBody>
          <a:bodyPr wrap="square">
            <a:spAutoFit/>
          </a:bodyPr>
          <a:lstStyle/>
          <a:p>
            <a:pPr marL="342900" indent="-342900">
              <a:lnSpc>
                <a:spcPct val="200000"/>
              </a:lnSpc>
              <a:spcAft>
                <a:spcPts val="500"/>
              </a:spcAft>
              <a:buFont typeface="Arial" panose="020B0604020202020204" pitchFamily="34" charset="0"/>
              <a:buChar char="•"/>
            </a:pPr>
            <a:r>
              <a:rPr lang="en-US" sz="2400" dirty="0">
                <a:solidFill>
                  <a:srgbClr val="1E22AA"/>
                </a:solidFill>
                <a:effectLst/>
                <a:latin typeface="Arial" panose="020B0604020202020204" pitchFamily="34" charset="0"/>
                <a:cs typeface="Arial" panose="020B0604020202020204" pitchFamily="34" charset="0"/>
              </a:rPr>
              <a:t>What do you think of PE/school sport?</a:t>
            </a:r>
          </a:p>
          <a:p>
            <a:pPr marL="342900" indent="-342900">
              <a:lnSpc>
                <a:spcPct val="200000"/>
              </a:lnSpc>
              <a:spcAft>
                <a:spcPts val="500"/>
              </a:spcAft>
              <a:buFont typeface="Arial" panose="020B0604020202020204" pitchFamily="34" charset="0"/>
              <a:buChar char="•"/>
            </a:pPr>
            <a:r>
              <a:rPr lang="en-US" sz="2400" dirty="0">
                <a:solidFill>
                  <a:srgbClr val="1E22AA"/>
                </a:solidFill>
                <a:effectLst/>
                <a:latin typeface="Arial" panose="020B0604020202020204" pitchFamily="34" charset="0"/>
                <a:cs typeface="Arial" panose="020B0604020202020204" pitchFamily="34" charset="0"/>
              </a:rPr>
              <a:t> How do you feel about having to attend PE at your school? </a:t>
            </a:r>
          </a:p>
          <a:p>
            <a:pPr marL="342900" indent="-342900">
              <a:lnSpc>
                <a:spcPct val="200000"/>
              </a:lnSpc>
              <a:spcAft>
                <a:spcPts val="500"/>
              </a:spcAft>
              <a:buFont typeface="Arial" panose="020B0604020202020204" pitchFamily="34" charset="0"/>
              <a:buChar char="•"/>
            </a:pPr>
            <a:r>
              <a:rPr lang="en-US" sz="2400" dirty="0">
                <a:solidFill>
                  <a:srgbClr val="1E22AA"/>
                </a:solidFill>
                <a:effectLst/>
                <a:latin typeface="Arial" panose="020B0604020202020204" pitchFamily="34" charset="0"/>
                <a:cs typeface="Arial" panose="020B0604020202020204" pitchFamily="34" charset="0"/>
              </a:rPr>
              <a:t>How do you feel about being able to attend sports sessions at your school? </a:t>
            </a:r>
          </a:p>
          <a:p>
            <a:pPr marL="342900" indent="-342900">
              <a:lnSpc>
                <a:spcPct val="200000"/>
              </a:lnSpc>
              <a:spcAft>
                <a:spcPts val="500"/>
              </a:spcAft>
              <a:buFont typeface="Arial" panose="020B0604020202020204" pitchFamily="34" charset="0"/>
              <a:buChar char="•"/>
            </a:pPr>
            <a:r>
              <a:rPr lang="en-US" sz="2400" dirty="0">
                <a:solidFill>
                  <a:srgbClr val="1E22AA"/>
                </a:solidFill>
                <a:effectLst/>
                <a:latin typeface="Arial" panose="020B0604020202020204" pitchFamily="34" charset="0"/>
                <a:cs typeface="Arial" panose="020B0604020202020204" pitchFamily="34" charset="0"/>
              </a:rPr>
              <a:t>What do you like best about PE/ school sport? </a:t>
            </a:r>
          </a:p>
          <a:p>
            <a:pPr marL="342900" indent="-342900">
              <a:lnSpc>
                <a:spcPct val="200000"/>
              </a:lnSpc>
              <a:spcAft>
                <a:spcPts val="500"/>
              </a:spcAft>
              <a:buFont typeface="Arial" panose="020B0604020202020204" pitchFamily="34" charset="0"/>
              <a:buChar char="•"/>
            </a:pPr>
            <a:r>
              <a:rPr lang="en-US" sz="2400" dirty="0">
                <a:solidFill>
                  <a:srgbClr val="1E22AA"/>
                </a:solidFill>
                <a:effectLst/>
                <a:latin typeface="Arial" panose="020B0604020202020204" pitchFamily="34" charset="0"/>
                <a:cs typeface="Arial" panose="020B0604020202020204" pitchFamily="34" charset="0"/>
              </a:rPr>
              <a:t>What do you not like about PE/school sport?</a:t>
            </a:r>
          </a:p>
          <a:p>
            <a:pPr marL="342900" indent="-342900">
              <a:lnSpc>
                <a:spcPct val="200000"/>
              </a:lnSpc>
              <a:spcAft>
                <a:spcPts val="500"/>
              </a:spcAft>
              <a:buFont typeface="Arial" panose="020B0604020202020204" pitchFamily="34" charset="0"/>
              <a:buChar char="•"/>
            </a:pPr>
            <a:r>
              <a:rPr lang="en-US" sz="2400" dirty="0">
                <a:solidFill>
                  <a:srgbClr val="1E22AA"/>
                </a:solidFill>
                <a:effectLst/>
                <a:latin typeface="Arial" panose="020B0604020202020204" pitchFamily="34" charset="0"/>
                <a:cs typeface="Arial" panose="020B0604020202020204" pitchFamily="34" charset="0"/>
              </a:rPr>
              <a:t>Do you think that your school is offering you the best experience in PE/sport?</a:t>
            </a:r>
          </a:p>
          <a:p>
            <a:pPr marL="342900" indent="-342900">
              <a:lnSpc>
                <a:spcPct val="200000"/>
              </a:lnSpc>
              <a:spcAft>
                <a:spcPts val="500"/>
              </a:spcAft>
              <a:buFont typeface="Arial" panose="020B0604020202020204" pitchFamily="34" charset="0"/>
              <a:buChar char="•"/>
            </a:pPr>
            <a:r>
              <a:rPr lang="en-US" sz="2400" dirty="0">
                <a:solidFill>
                  <a:srgbClr val="1E22AA"/>
                </a:solidFill>
                <a:effectLst/>
                <a:latin typeface="Arial" panose="020B0604020202020204" pitchFamily="34" charset="0"/>
                <a:cs typeface="Arial" panose="020B0604020202020204" pitchFamily="34" charset="0"/>
              </a:rPr>
              <a:t>How do you find out about sport in your school?  </a:t>
            </a:r>
          </a:p>
        </p:txBody>
      </p:sp>
    </p:spTree>
    <p:extLst>
      <p:ext uri="{BB962C8B-B14F-4D97-AF65-F5344CB8AC3E}">
        <p14:creationId xmlns:p14="http://schemas.microsoft.com/office/powerpoint/2010/main" val="1625380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E317C7D7-2965-7547-80B2-0354B6DC113F}"/>
              </a:ext>
            </a:extLst>
          </p:cNvPr>
          <p:cNvPicPr>
            <a:picLocks noChangeAspect="1"/>
          </p:cNvPicPr>
          <p:nvPr/>
        </p:nvPicPr>
        <p:blipFill>
          <a:blip r:embed="rId3"/>
          <a:stretch>
            <a:fillRect/>
          </a:stretch>
        </p:blipFill>
        <p:spPr>
          <a:xfrm>
            <a:off x="-1" y="0"/>
            <a:ext cx="12192000" cy="6858000"/>
          </a:xfrm>
          <a:prstGeom prst="rect">
            <a:avLst/>
          </a:prstGeom>
        </p:spPr>
      </p:pic>
      <p:graphicFrame>
        <p:nvGraphicFramePr>
          <p:cNvPr id="7" name="Chart 6">
            <a:extLst>
              <a:ext uri="{FF2B5EF4-FFF2-40B4-BE49-F238E27FC236}">
                <a16:creationId xmlns:a16="http://schemas.microsoft.com/office/drawing/2014/main" id="{B55A4CFA-8547-49CA-A9C6-B54B1B56AAD9}"/>
              </a:ext>
            </a:extLst>
          </p:cNvPr>
          <p:cNvGraphicFramePr/>
          <p:nvPr/>
        </p:nvGraphicFramePr>
        <p:xfrm>
          <a:off x="287826" y="1562509"/>
          <a:ext cx="6323039" cy="5010558"/>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1">
            <a:extLst>
              <a:ext uri="{FF2B5EF4-FFF2-40B4-BE49-F238E27FC236}">
                <a16:creationId xmlns:a16="http://schemas.microsoft.com/office/drawing/2014/main" id="{1425CD71-84BF-4436-9718-51D00B292331}"/>
              </a:ext>
            </a:extLst>
          </p:cNvPr>
          <p:cNvSpPr txBox="1">
            <a:spLocks noChangeArrowheads="1"/>
          </p:cNvSpPr>
          <p:nvPr/>
        </p:nvSpPr>
        <p:spPr bwMode="auto">
          <a:xfrm>
            <a:off x="283947" y="272094"/>
            <a:ext cx="11410334" cy="830997"/>
          </a:xfrm>
          <a:prstGeom prst="rect">
            <a:avLst/>
          </a:prstGeom>
          <a:noFill/>
          <a:ln w="9525">
            <a:noFill/>
            <a:miter lim="800000"/>
            <a:headEnd/>
            <a:tailEnd/>
          </a:ln>
        </p:spPr>
        <p:txBody>
          <a:bodyPr wrap="square" anchor="ctr">
            <a:spAutoFit/>
          </a:bodyPr>
          <a:lstStyle/>
          <a:p>
            <a:r>
              <a:rPr lang="en-US" sz="4800" dirty="0">
                <a:solidFill>
                  <a:srgbClr val="E31C79"/>
                </a:solidFill>
                <a:latin typeface="Arial "/>
                <a:cs typeface="Arial" panose="020B0604020202020204" pitchFamily="34" charset="0"/>
              </a:rPr>
              <a:t>You can use or adapt these questions </a:t>
            </a:r>
          </a:p>
        </p:txBody>
      </p:sp>
      <p:sp>
        <p:nvSpPr>
          <p:cNvPr id="6" name="TextBox 5">
            <a:extLst>
              <a:ext uri="{FF2B5EF4-FFF2-40B4-BE49-F238E27FC236}">
                <a16:creationId xmlns:a16="http://schemas.microsoft.com/office/drawing/2014/main" id="{01F7E84B-A9EB-47DD-9BE0-9E92E20F4F18}"/>
              </a:ext>
            </a:extLst>
          </p:cNvPr>
          <p:cNvSpPr txBox="1"/>
          <p:nvPr/>
        </p:nvSpPr>
        <p:spPr>
          <a:xfrm>
            <a:off x="151268" y="1277576"/>
            <a:ext cx="11363440" cy="5111720"/>
          </a:xfrm>
          <a:prstGeom prst="rect">
            <a:avLst/>
          </a:prstGeom>
          <a:noFill/>
        </p:spPr>
        <p:txBody>
          <a:bodyPr wrap="square">
            <a:spAutoFit/>
          </a:bodyPr>
          <a:lstStyle/>
          <a:p>
            <a:pPr marL="342900" indent="-342900">
              <a:lnSpc>
                <a:spcPct val="200000"/>
              </a:lnSpc>
              <a:spcAft>
                <a:spcPts val="500"/>
              </a:spcAft>
              <a:buFont typeface="Arial" panose="020B0604020202020204" pitchFamily="34" charset="0"/>
              <a:buChar char="•"/>
            </a:pPr>
            <a:r>
              <a:rPr lang="en-US" sz="2200" dirty="0">
                <a:solidFill>
                  <a:srgbClr val="1E22AA"/>
                </a:solidFill>
                <a:latin typeface="Arial" panose="020B0604020202020204" pitchFamily="34" charset="0"/>
                <a:cs typeface="Arial" panose="020B0604020202020204" pitchFamily="34" charset="0"/>
              </a:rPr>
              <a:t>How often you play sport at school? </a:t>
            </a:r>
          </a:p>
          <a:p>
            <a:pPr marL="800100" lvl="2" indent="-342900">
              <a:lnSpc>
                <a:spcPct val="200000"/>
              </a:lnSpc>
              <a:spcAft>
                <a:spcPts val="500"/>
              </a:spcAft>
              <a:buFont typeface="Arial" panose="020B0604020202020204" pitchFamily="34" charset="0"/>
              <a:buChar char="•"/>
            </a:pPr>
            <a:r>
              <a:rPr lang="en-US" sz="2200" dirty="0">
                <a:solidFill>
                  <a:srgbClr val="1E22AA"/>
                </a:solidFill>
                <a:latin typeface="Arial" panose="020B0604020202020204" pitchFamily="34" charset="0"/>
                <a:cs typeface="Arial" panose="020B0604020202020204" pitchFamily="34" charset="0"/>
              </a:rPr>
              <a:t>Every day, once a week, about once a month, less than once a month, other? </a:t>
            </a:r>
          </a:p>
          <a:p>
            <a:pPr marL="342900" indent="-342900">
              <a:lnSpc>
                <a:spcPct val="200000"/>
              </a:lnSpc>
              <a:spcAft>
                <a:spcPts val="500"/>
              </a:spcAft>
              <a:buFont typeface="Arial" panose="020B0604020202020204" pitchFamily="34" charset="0"/>
              <a:buChar char="•"/>
            </a:pPr>
            <a:r>
              <a:rPr lang="en-US" sz="2200" dirty="0">
                <a:solidFill>
                  <a:srgbClr val="1E22AA"/>
                </a:solidFill>
                <a:latin typeface="Arial" panose="020B0604020202020204" pitchFamily="34" charset="0"/>
                <a:cs typeface="Arial" panose="020B0604020202020204" pitchFamily="34" charset="0"/>
              </a:rPr>
              <a:t>Name the sports/physical activity that you do?</a:t>
            </a:r>
          </a:p>
          <a:p>
            <a:pPr marL="800100" lvl="2" indent="-342900">
              <a:lnSpc>
                <a:spcPct val="200000"/>
              </a:lnSpc>
              <a:spcAft>
                <a:spcPts val="500"/>
              </a:spcAft>
              <a:buFont typeface="Arial" panose="020B0604020202020204" pitchFamily="34" charset="0"/>
              <a:buChar char="•"/>
            </a:pPr>
            <a:r>
              <a:rPr lang="en-US" sz="2200" dirty="0">
                <a:solidFill>
                  <a:srgbClr val="1E22AA"/>
                </a:solidFill>
                <a:latin typeface="Arial" panose="020B0604020202020204" pitchFamily="34" charset="0"/>
                <a:cs typeface="Arial" panose="020B0604020202020204" pitchFamily="34" charset="0"/>
              </a:rPr>
              <a:t>If none, what sport /activity would you like to do? Why?</a:t>
            </a:r>
          </a:p>
          <a:p>
            <a:pPr marL="342900" indent="-342900">
              <a:lnSpc>
                <a:spcPct val="200000"/>
              </a:lnSpc>
              <a:spcAft>
                <a:spcPts val="500"/>
              </a:spcAft>
              <a:buFont typeface="Arial" panose="020B0604020202020204" pitchFamily="34" charset="0"/>
              <a:buChar char="•"/>
            </a:pPr>
            <a:r>
              <a:rPr lang="en-US" sz="2200" dirty="0">
                <a:solidFill>
                  <a:srgbClr val="1E22AA"/>
                </a:solidFill>
                <a:latin typeface="Arial" panose="020B0604020202020204" pitchFamily="34" charset="0"/>
                <a:cs typeface="Arial" panose="020B0604020202020204" pitchFamily="34" charset="0"/>
              </a:rPr>
              <a:t>Do you play a sport with your friends/family that is not in school?</a:t>
            </a:r>
          </a:p>
          <a:p>
            <a:pPr marL="342900" indent="-342900">
              <a:lnSpc>
                <a:spcPct val="200000"/>
              </a:lnSpc>
              <a:spcAft>
                <a:spcPts val="500"/>
              </a:spcAft>
              <a:buFont typeface="Arial" panose="020B0604020202020204" pitchFamily="34" charset="0"/>
              <a:buChar char="•"/>
            </a:pPr>
            <a:r>
              <a:rPr lang="en-US" sz="2200" dirty="0">
                <a:solidFill>
                  <a:srgbClr val="1E22AA"/>
                </a:solidFill>
                <a:latin typeface="Arial" panose="020B0604020202020204" pitchFamily="34" charset="0"/>
                <a:cs typeface="Arial" panose="020B0604020202020204" pitchFamily="34" charset="0"/>
              </a:rPr>
              <a:t>Do you have a lot of fun when playing sports? </a:t>
            </a:r>
          </a:p>
          <a:p>
            <a:pPr marL="342900" indent="-342900">
              <a:lnSpc>
                <a:spcPct val="200000"/>
              </a:lnSpc>
              <a:spcAft>
                <a:spcPts val="500"/>
              </a:spcAft>
              <a:buFont typeface="Arial" panose="020B0604020202020204" pitchFamily="34" charset="0"/>
              <a:buChar char="•"/>
            </a:pPr>
            <a:r>
              <a:rPr lang="en-US" sz="2200" dirty="0">
                <a:solidFill>
                  <a:srgbClr val="1E22AA"/>
                </a:solidFill>
                <a:latin typeface="Arial" panose="020B0604020202020204" pitchFamily="34" charset="0"/>
                <a:cs typeface="Arial" panose="020B0604020202020204" pitchFamily="34" charset="0"/>
              </a:rPr>
              <a:t>Do you enjoy PE? Explain further your response whether it is ‘yes’ or ‘no’. </a:t>
            </a:r>
          </a:p>
        </p:txBody>
      </p:sp>
    </p:spTree>
    <p:extLst>
      <p:ext uri="{BB962C8B-B14F-4D97-AF65-F5344CB8AC3E}">
        <p14:creationId xmlns:p14="http://schemas.microsoft.com/office/powerpoint/2010/main" val="23090563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E317C7D7-2965-7547-80B2-0354B6DC113F}"/>
              </a:ext>
            </a:extLst>
          </p:cNvPr>
          <p:cNvPicPr>
            <a:picLocks noChangeAspect="1"/>
          </p:cNvPicPr>
          <p:nvPr/>
        </p:nvPicPr>
        <p:blipFill>
          <a:blip r:embed="rId3"/>
          <a:stretch>
            <a:fillRect/>
          </a:stretch>
        </p:blipFill>
        <p:spPr>
          <a:xfrm>
            <a:off x="-1" y="0"/>
            <a:ext cx="12192000" cy="6858000"/>
          </a:xfrm>
          <a:prstGeom prst="rect">
            <a:avLst/>
          </a:prstGeom>
        </p:spPr>
      </p:pic>
      <p:graphicFrame>
        <p:nvGraphicFramePr>
          <p:cNvPr id="7" name="Chart 6">
            <a:extLst>
              <a:ext uri="{FF2B5EF4-FFF2-40B4-BE49-F238E27FC236}">
                <a16:creationId xmlns:a16="http://schemas.microsoft.com/office/drawing/2014/main" id="{B55A4CFA-8547-49CA-A9C6-B54B1B56AAD9}"/>
              </a:ext>
            </a:extLst>
          </p:cNvPr>
          <p:cNvGraphicFramePr/>
          <p:nvPr/>
        </p:nvGraphicFramePr>
        <p:xfrm>
          <a:off x="287826" y="1562509"/>
          <a:ext cx="6323039" cy="5010558"/>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1">
            <a:extLst>
              <a:ext uri="{FF2B5EF4-FFF2-40B4-BE49-F238E27FC236}">
                <a16:creationId xmlns:a16="http://schemas.microsoft.com/office/drawing/2014/main" id="{1C02226A-BC89-42C6-831B-04728572F82F}"/>
              </a:ext>
            </a:extLst>
          </p:cNvPr>
          <p:cNvSpPr txBox="1">
            <a:spLocks noChangeArrowheads="1"/>
          </p:cNvSpPr>
          <p:nvPr/>
        </p:nvSpPr>
        <p:spPr bwMode="auto">
          <a:xfrm>
            <a:off x="287826" y="339130"/>
            <a:ext cx="11410334" cy="830997"/>
          </a:xfrm>
          <a:prstGeom prst="rect">
            <a:avLst/>
          </a:prstGeom>
          <a:noFill/>
          <a:ln w="9525">
            <a:noFill/>
            <a:miter lim="800000"/>
            <a:headEnd/>
            <a:tailEnd/>
          </a:ln>
        </p:spPr>
        <p:txBody>
          <a:bodyPr wrap="square" anchor="ctr">
            <a:spAutoFit/>
          </a:bodyPr>
          <a:lstStyle/>
          <a:p>
            <a:r>
              <a:rPr lang="en-US" sz="4800" dirty="0">
                <a:solidFill>
                  <a:srgbClr val="E31C79"/>
                </a:solidFill>
                <a:latin typeface="Arial "/>
                <a:cs typeface="Arial" panose="020B0604020202020204" pitchFamily="34" charset="0"/>
              </a:rPr>
              <a:t>You can use or adapt these questions </a:t>
            </a:r>
          </a:p>
        </p:txBody>
      </p:sp>
      <p:sp>
        <p:nvSpPr>
          <p:cNvPr id="6" name="TextBox 5">
            <a:extLst>
              <a:ext uri="{FF2B5EF4-FFF2-40B4-BE49-F238E27FC236}">
                <a16:creationId xmlns:a16="http://schemas.microsoft.com/office/drawing/2014/main" id="{66BB5982-EA11-48B6-AA50-734629586B14}"/>
              </a:ext>
            </a:extLst>
          </p:cNvPr>
          <p:cNvSpPr txBox="1"/>
          <p:nvPr/>
        </p:nvSpPr>
        <p:spPr>
          <a:xfrm>
            <a:off x="390831" y="1185758"/>
            <a:ext cx="11410334" cy="4370492"/>
          </a:xfrm>
          <a:prstGeom prst="rect">
            <a:avLst/>
          </a:prstGeom>
          <a:noFill/>
        </p:spPr>
        <p:txBody>
          <a:bodyPr wrap="square">
            <a:spAutoFit/>
          </a:bodyPr>
          <a:lstStyle/>
          <a:p>
            <a:pPr marL="342900" indent="-342900">
              <a:lnSpc>
                <a:spcPct val="200000"/>
              </a:lnSpc>
              <a:spcAft>
                <a:spcPts val="500"/>
              </a:spcAft>
              <a:buFont typeface="Arial" panose="020B0604020202020204" pitchFamily="34" charset="0"/>
              <a:buChar char="•"/>
            </a:pPr>
            <a:r>
              <a:rPr lang="en-US" sz="2200" dirty="0">
                <a:solidFill>
                  <a:srgbClr val="1E22AA"/>
                </a:solidFill>
                <a:effectLst/>
                <a:latin typeface="Arial" panose="020B0604020202020204" pitchFamily="34" charset="0"/>
                <a:cs typeface="Arial" panose="020B0604020202020204" pitchFamily="34" charset="0"/>
              </a:rPr>
              <a:t>Are you satisfied with your PE/ sport experiences in school?</a:t>
            </a:r>
          </a:p>
          <a:p>
            <a:pPr marL="342900" indent="-342900">
              <a:lnSpc>
                <a:spcPct val="200000"/>
              </a:lnSpc>
              <a:spcAft>
                <a:spcPts val="500"/>
              </a:spcAft>
              <a:buFont typeface="Arial" panose="020B0604020202020204" pitchFamily="34" charset="0"/>
              <a:buChar char="•"/>
            </a:pPr>
            <a:r>
              <a:rPr lang="en-US" sz="2200" dirty="0">
                <a:solidFill>
                  <a:srgbClr val="1E22AA"/>
                </a:solidFill>
                <a:effectLst/>
                <a:latin typeface="Arial" panose="020B0604020202020204" pitchFamily="34" charset="0"/>
                <a:cs typeface="Arial" panose="020B0604020202020204" pitchFamily="34" charset="0"/>
              </a:rPr>
              <a:t>Do you have a lot of choices in PE/ sport/physical activity opportunities?</a:t>
            </a:r>
          </a:p>
          <a:p>
            <a:pPr marL="342900" indent="-342900">
              <a:lnSpc>
                <a:spcPct val="200000"/>
              </a:lnSpc>
              <a:spcAft>
                <a:spcPts val="500"/>
              </a:spcAft>
              <a:buFont typeface="Arial" panose="020B0604020202020204" pitchFamily="34" charset="0"/>
              <a:buChar char="•"/>
            </a:pPr>
            <a:r>
              <a:rPr lang="en-US" sz="2200" dirty="0">
                <a:solidFill>
                  <a:srgbClr val="1E22AA"/>
                </a:solidFill>
                <a:effectLst/>
                <a:latin typeface="Arial" panose="020B0604020202020204" pitchFamily="34" charset="0"/>
                <a:cs typeface="Arial" panose="020B0604020202020204" pitchFamily="34" charset="0"/>
              </a:rPr>
              <a:t>Are you happy with the opportunities to get to play sport or do PE with your friends?</a:t>
            </a:r>
          </a:p>
          <a:p>
            <a:pPr marL="342900" indent="-342900">
              <a:lnSpc>
                <a:spcPct val="200000"/>
              </a:lnSpc>
              <a:spcAft>
                <a:spcPts val="500"/>
              </a:spcAft>
              <a:buFont typeface="Arial" panose="020B0604020202020204" pitchFamily="34" charset="0"/>
              <a:buChar char="•"/>
            </a:pPr>
            <a:r>
              <a:rPr lang="en-US" sz="2200" dirty="0">
                <a:solidFill>
                  <a:srgbClr val="1E22AA"/>
                </a:solidFill>
                <a:effectLst/>
                <a:latin typeface="Arial" panose="020B0604020202020204" pitchFamily="34" charset="0"/>
                <a:cs typeface="Arial" panose="020B0604020202020204" pitchFamily="34" charset="0"/>
              </a:rPr>
              <a:t>Is it easy for you to play sport/take part in physical activity in school?</a:t>
            </a:r>
          </a:p>
          <a:p>
            <a:pPr marL="342900" indent="-342900">
              <a:lnSpc>
                <a:spcPct val="200000"/>
              </a:lnSpc>
              <a:spcAft>
                <a:spcPts val="500"/>
              </a:spcAft>
              <a:buFont typeface="Arial" panose="020B0604020202020204" pitchFamily="34" charset="0"/>
              <a:buChar char="•"/>
            </a:pPr>
            <a:r>
              <a:rPr lang="en-US" sz="2200" dirty="0">
                <a:solidFill>
                  <a:srgbClr val="1E22AA"/>
                </a:solidFill>
                <a:effectLst/>
                <a:latin typeface="Arial" panose="020B0604020202020204" pitchFamily="34" charset="0"/>
                <a:cs typeface="Arial" panose="020B0604020202020204" pitchFamily="34" charset="0"/>
              </a:rPr>
              <a:t>Do you get a lot of help from your school to get involved in sport or PE? </a:t>
            </a:r>
          </a:p>
          <a:p>
            <a:pPr marL="342900" indent="-342900">
              <a:lnSpc>
                <a:spcPct val="200000"/>
              </a:lnSpc>
              <a:spcAft>
                <a:spcPts val="500"/>
              </a:spcAft>
              <a:buFont typeface="Arial" panose="020B0604020202020204" pitchFamily="34" charset="0"/>
              <a:buChar char="•"/>
            </a:pPr>
            <a:r>
              <a:rPr lang="en-US" sz="2200" dirty="0">
                <a:solidFill>
                  <a:srgbClr val="1E22AA"/>
                </a:solidFill>
                <a:effectLst/>
                <a:latin typeface="Arial" panose="020B0604020202020204" pitchFamily="34" charset="0"/>
                <a:cs typeface="Arial" panose="020B0604020202020204" pitchFamily="34" charset="0"/>
              </a:rPr>
              <a:t>Does PE </a:t>
            </a:r>
            <a:r>
              <a:rPr lang="en-US" sz="2200" dirty="0">
                <a:solidFill>
                  <a:srgbClr val="1E22AA"/>
                </a:solidFill>
                <a:latin typeface="Arial" panose="020B0604020202020204" pitchFamily="34" charset="0"/>
                <a:cs typeface="Arial" panose="020B0604020202020204" pitchFamily="34" charset="0"/>
              </a:rPr>
              <a:t>/school </a:t>
            </a:r>
            <a:r>
              <a:rPr lang="en-US" sz="2200" dirty="0">
                <a:solidFill>
                  <a:srgbClr val="1E22AA"/>
                </a:solidFill>
                <a:effectLst/>
                <a:latin typeface="Arial" panose="020B0604020202020204" pitchFamily="34" charset="0"/>
                <a:cs typeface="Arial" panose="020B0604020202020204" pitchFamily="34" charset="0"/>
              </a:rPr>
              <a:t>sport or physical activity give you more self-confidence? </a:t>
            </a:r>
          </a:p>
        </p:txBody>
      </p:sp>
    </p:spTree>
    <p:extLst>
      <p:ext uri="{BB962C8B-B14F-4D97-AF65-F5344CB8AC3E}">
        <p14:creationId xmlns:p14="http://schemas.microsoft.com/office/powerpoint/2010/main" val="10463192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E317C7D7-2965-7547-80B2-0354B6DC113F}"/>
              </a:ext>
            </a:extLst>
          </p:cNvPr>
          <p:cNvPicPr>
            <a:picLocks noChangeAspect="1"/>
          </p:cNvPicPr>
          <p:nvPr/>
        </p:nvPicPr>
        <p:blipFill>
          <a:blip r:embed="rId3"/>
          <a:stretch>
            <a:fillRect/>
          </a:stretch>
        </p:blipFill>
        <p:spPr>
          <a:xfrm>
            <a:off x="-1" y="0"/>
            <a:ext cx="12192000" cy="6858000"/>
          </a:xfrm>
          <a:prstGeom prst="rect">
            <a:avLst/>
          </a:prstGeom>
        </p:spPr>
      </p:pic>
      <p:graphicFrame>
        <p:nvGraphicFramePr>
          <p:cNvPr id="7" name="Chart 6">
            <a:extLst>
              <a:ext uri="{FF2B5EF4-FFF2-40B4-BE49-F238E27FC236}">
                <a16:creationId xmlns:a16="http://schemas.microsoft.com/office/drawing/2014/main" id="{B55A4CFA-8547-49CA-A9C6-B54B1B56AAD9}"/>
              </a:ext>
            </a:extLst>
          </p:cNvPr>
          <p:cNvGraphicFramePr/>
          <p:nvPr/>
        </p:nvGraphicFramePr>
        <p:xfrm>
          <a:off x="287826" y="1562509"/>
          <a:ext cx="6323039" cy="5010558"/>
        </p:xfrm>
        <a:graphic>
          <a:graphicData uri="http://schemas.openxmlformats.org/drawingml/2006/chart">
            <c:chart xmlns:c="http://schemas.openxmlformats.org/drawingml/2006/chart" xmlns:r="http://schemas.openxmlformats.org/officeDocument/2006/relationships" r:id="rId4"/>
          </a:graphicData>
        </a:graphic>
      </p:graphicFrame>
      <p:pic>
        <p:nvPicPr>
          <p:cNvPr id="8" name="Picture 7">
            <a:extLst>
              <a:ext uri="{FF2B5EF4-FFF2-40B4-BE49-F238E27FC236}">
                <a16:creationId xmlns:a16="http://schemas.microsoft.com/office/drawing/2014/main" id="{68A26A22-1BE8-4C4E-856B-BA2686D872FD}"/>
              </a:ext>
            </a:extLst>
          </p:cNvPr>
          <p:cNvPicPr>
            <a:picLocks noChangeAspect="1"/>
          </p:cNvPicPr>
          <p:nvPr/>
        </p:nvPicPr>
        <p:blipFill>
          <a:blip r:embed="rId5"/>
          <a:stretch>
            <a:fillRect/>
          </a:stretch>
        </p:blipFill>
        <p:spPr>
          <a:xfrm>
            <a:off x="0" y="-6192"/>
            <a:ext cx="7165298" cy="6864192"/>
          </a:xfrm>
          <a:prstGeom prst="rect">
            <a:avLst/>
          </a:prstGeom>
        </p:spPr>
      </p:pic>
      <p:sp>
        <p:nvSpPr>
          <p:cNvPr id="9" name="TextBox 8">
            <a:extLst>
              <a:ext uri="{FF2B5EF4-FFF2-40B4-BE49-F238E27FC236}">
                <a16:creationId xmlns:a16="http://schemas.microsoft.com/office/drawing/2014/main" id="{9083B5E3-4E3F-4ECE-80AC-EBC607521B06}"/>
              </a:ext>
            </a:extLst>
          </p:cNvPr>
          <p:cNvSpPr txBox="1"/>
          <p:nvPr/>
        </p:nvSpPr>
        <p:spPr>
          <a:xfrm>
            <a:off x="7176540" y="935611"/>
            <a:ext cx="4238469" cy="4832092"/>
          </a:xfrm>
          <a:prstGeom prst="rect">
            <a:avLst/>
          </a:prstGeom>
          <a:noFill/>
        </p:spPr>
        <p:txBody>
          <a:bodyPr wrap="square">
            <a:spAutoFit/>
          </a:bodyPr>
          <a:lstStyle/>
          <a:p>
            <a:r>
              <a:rPr lang="en-US" sz="2800" b="1" dirty="0">
                <a:solidFill>
                  <a:srgbClr val="1E22AA"/>
                </a:solidFill>
                <a:latin typeface="Arial" panose="020B0604020202020204" pitchFamily="34" charset="0"/>
                <a:cs typeface="Arial" panose="020B0604020202020204" pitchFamily="34" charset="0"/>
              </a:rPr>
              <a:t>Research Ethics: </a:t>
            </a:r>
          </a:p>
          <a:p>
            <a:r>
              <a:rPr lang="en-US" sz="2800" dirty="0">
                <a:solidFill>
                  <a:srgbClr val="1E22AA"/>
                </a:solidFill>
                <a:latin typeface="Arial" panose="020B0604020202020204" pitchFamily="34" charset="0"/>
                <a:cs typeface="Arial" panose="020B0604020202020204" pitchFamily="34" charset="0"/>
              </a:rPr>
              <a:t>These are the correct rules of conduct to follow when carrying out your research. Following these guidelines ensures that we uphold our moral responsibility to protect research participants</a:t>
            </a:r>
          </a:p>
          <a:p>
            <a:endParaRPr lang="en-US" sz="2800" dirty="0">
              <a:solidFill>
                <a:srgbClr val="1E22AA"/>
              </a:solidFill>
              <a:latin typeface="Arial" panose="020B0604020202020204" pitchFamily="34" charset="0"/>
              <a:cs typeface="Arial" panose="020B0604020202020204" pitchFamily="34" charset="0"/>
            </a:endParaRPr>
          </a:p>
          <a:p>
            <a:r>
              <a:rPr lang="en-US" sz="2800" dirty="0">
                <a:solidFill>
                  <a:srgbClr val="1E22AA"/>
                </a:solidFill>
                <a:latin typeface="Arial" panose="020B0604020202020204" pitchFamily="34" charset="0"/>
                <a:cs typeface="Arial" panose="020B0604020202020204" pitchFamily="34" charset="0"/>
              </a:rPr>
              <a:t>(Dolan, 2015)</a:t>
            </a:r>
            <a:endParaRPr lang="en-GB" sz="2800" dirty="0">
              <a:solidFill>
                <a:srgbClr val="1E22A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9205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E317C7D7-2965-7547-80B2-0354B6DC113F}"/>
              </a:ext>
            </a:extLst>
          </p:cNvPr>
          <p:cNvPicPr>
            <a:picLocks noChangeAspect="1"/>
          </p:cNvPicPr>
          <p:nvPr/>
        </p:nvPicPr>
        <p:blipFill>
          <a:blip r:embed="rId3"/>
          <a:stretch>
            <a:fillRect/>
          </a:stretch>
        </p:blipFill>
        <p:spPr>
          <a:xfrm>
            <a:off x="-1" y="0"/>
            <a:ext cx="12192000" cy="6858000"/>
          </a:xfrm>
          <a:prstGeom prst="rect">
            <a:avLst/>
          </a:prstGeom>
        </p:spPr>
      </p:pic>
      <p:graphicFrame>
        <p:nvGraphicFramePr>
          <p:cNvPr id="7" name="Chart 6">
            <a:extLst>
              <a:ext uri="{FF2B5EF4-FFF2-40B4-BE49-F238E27FC236}">
                <a16:creationId xmlns:a16="http://schemas.microsoft.com/office/drawing/2014/main" id="{B55A4CFA-8547-49CA-A9C6-B54B1B56AAD9}"/>
              </a:ext>
            </a:extLst>
          </p:cNvPr>
          <p:cNvGraphicFramePr/>
          <p:nvPr/>
        </p:nvGraphicFramePr>
        <p:xfrm>
          <a:off x="287826" y="1562509"/>
          <a:ext cx="6323039" cy="5010558"/>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a:extLst>
              <a:ext uri="{FF2B5EF4-FFF2-40B4-BE49-F238E27FC236}">
                <a16:creationId xmlns:a16="http://schemas.microsoft.com/office/drawing/2014/main" id="{85916674-FFF5-4AE0-A243-6E855DC6AA4C}"/>
              </a:ext>
            </a:extLst>
          </p:cNvPr>
          <p:cNvSpPr txBox="1"/>
          <p:nvPr/>
        </p:nvSpPr>
        <p:spPr>
          <a:xfrm>
            <a:off x="0" y="9449"/>
            <a:ext cx="11768667" cy="6845144"/>
          </a:xfrm>
          <a:prstGeom prst="rect">
            <a:avLst/>
          </a:prstGeom>
          <a:noFill/>
        </p:spPr>
        <p:txBody>
          <a:bodyPr wrap="square">
            <a:spAutoFit/>
          </a:bodyPr>
          <a:lstStyle/>
          <a:p>
            <a:r>
              <a:rPr lang="en-US" sz="4400" dirty="0" err="1">
                <a:solidFill>
                  <a:srgbClr val="E31C79"/>
                </a:solidFill>
                <a:latin typeface="Arial" panose="020B0604020202020204" pitchFamily="34" charset="0"/>
                <a:cs typeface="Arial" panose="020B0604020202020204" pitchFamily="34" charset="0"/>
              </a:rPr>
              <a:t>Analysing</a:t>
            </a:r>
            <a:r>
              <a:rPr lang="en-US" sz="4400" dirty="0">
                <a:solidFill>
                  <a:srgbClr val="E31C79"/>
                </a:solidFill>
                <a:latin typeface="Arial" panose="020B0604020202020204" pitchFamily="34" charset="0"/>
                <a:cs typeface="Arial" panose="020B0604020202020204" pitchFamily="34" charset="0"/>
              </a:rPr>
              <a:t> your Results </a:t>
            </a:r>
            <a:r>
              <a:rPr lang="en-US" dirty="0">
                <a:solidFill>
                  <a:srgbClr val="E31C79"/>
                </a:solidFill>
                <a:latin typeface="Arial" panose="020B0604020202020204" pitchFamily="34" charset="0"/>
                <a:cs typeface="Arial" panose="020B0604020202020204" pitchFamily="34" charset="0"/>
              </a:rPr>
              <a:t>(Dolan, 2015)</a:t>
            </a:r>
          </a:p>
          <a:p>
            <a:endParaRPr lang="en-US" sz="2200" dirty="0">
              <a:solidFill>
                <a:srgbClr val="E31C79"/>
              </a:solidFill>
              <a:latin typeface="Arial" panose="020B0604020202020204" pitchFamily="34" charset="0"/>
              <a:cs typeface="Arial" panose="020B0604020202020204" pitchFamily="34" charset="0"/>
            </a:endParaRPr>
          </a:p>
          <a:p>
            <a:pPr marL="457200" indent="-457200">
              <a:lnSpc>
                <a:spcPct val="150000"/>
              </a:lnSpc>
              <a:buFont typeface="Arial" panose="020B0604020202020204" pitchFamily="34" charset="0"/>
              <a:buChar char="•"/>
            </a:pPr>
            <a:r>
              <a:rPr lang="en-US" sz="2800" dirty="0">
                <a:solidFill>
                  <a:srgbClr val="1E22AA"/>
                </a:solidFill>
                <a:latin typeface="Arial" panose="020B0604020202020204" pitchFamily="34" charset="0"/>
                <a:cs typeface="Arial" panose="020B0604020202020204" pitchFamily="34" charset="0"/>
              </a:rPr>
              <a:t>When </a:t>
            </a:r>
            <a:r>
              <a:rPr lang="en-US" sz="2800" dirty="0" err="1">
                <a:solidFill>
                  <a:srgbClr val="1E22AA"/>
                </a:solidFill>
                <a:latin typeface="Arial" panose="020B0604020202020204" pitchFamily="34" charset="0"/>
                <a:cs typeface="Arial" panose="020B0604020202020204" pitchFamily="34" charset="0"/>
              </a:rPr>
              <a:t>analysing</a:t>
            </a:r>
            <a:r>
              <a:rPr lang="en-US" sz="2800" dirty="0">
                <a:solidFill>
                  <a:srgbClr val="1E22AA"/>
                </a:solidFill>
                <a:latin typeface="Arial" panose="020B0604020202020204" pitchFamily="34" charset="0"/>
                <a:cs typeface="Arial" panose="020B0604020202020204" pitchFamily="34" charset="0"/>
              </a:rPr>
              <a:t> data (from questionnaires, interviews, focus groups etc.), you must look back at your research question i.e., why are you doing this research?  This will help you to focus on answering the question. </a:t>
            </a:r>
          </a:p>
          <a:p>
            <a:pPr>
              <a:lnSpc>
                <a:spcPct val="150000"/>
              </a:lnSpc>
            </a:pPr>
            <a:r>
              <a:rPr lang="en-US" sz="2800" u="sng" dirty="0">
                <a:solidFill>
                  <a:srgbClr val="1E22AA"/>
                </a:solidFill>
                <a:latin typeface="Arial" panose="020B0604020202020204" pitchFamily="34" charset="0"/>
                <a:cs typeface="Arial" panose="020B0604020202020204" pitchFamily="34" charset="0"/>
              </a:rPr>
              <a:t>Interpreting the data that you have collected</a:t>
            </a:r>
          </a:p>
          <a:p>
            <a:pPr marL="457200" indent="-457200">
              <a:lnSpc>
                <a:spcPct val="150000"/>
              </a:lnSpc>
              <a:buFont typeface="Arial" panose="020B0604020202020204" pitchFamily="34" charset="0"/>
              <a:buChar char="•"/>
            </a:pPr>
            <a:r>
              <a:rPr lang="en-US" sz="2800" dirty="0">
                <a:solidFill>
                  <a:srgbClr val="1E22AA"/>
                </a:solidFill>
                <a:latin typeface="Arial" panose="020B0604020202020204" pitchFamily="34" charset="0"/>
                <a:cs typeface="Arial" panose="020B0604020202020204" pitchFamily="34" charset="0"/>
              </a:rPr>
              <a:t>1. Put the information in perspective, e.g., compare what you found to what you expected find or previous research.</a:t>
            </a:r>
          </a:p>
          <a:p>
            <a:pPr marL="457200" indent="-457200">
              <a:lnSpc>
                <a:spcPct val="150000"/>
              </a:lnSpc>
              <a:buFont typeface="Arial" panose="020B0604020202020204" pitchFamily="34" charset="0"/>
              <a:buChar char="•"/>
            </a:pPr>
            <a:r>
              <a:rPr lang="en-US" sz="2800" dirty="0">
                <a:solidFill>
                  <a:srgbClr val="1E22AA"/>
                </a:solidFill>
                <a:latin typeface="Arial" panose="020B0604020202020204" pitchFamily="34" charset="0"/>
                <a:cs typeface="Arial" panose="020B0604020202020204" pitchFamily="34" charset="0"/>
              </a:rPr>
              <a:t>2. Consider recommendations to help improve the situation.</a:t>
            </a:r>
          </a:p>
          <a:p>
            <a:pPr marL="457200" indent="-457200">
              <a:lnSpc>
                <a:spcPct val="150000"/>
              </a:lnSpc>
              <a:buFont typeface="Arial" panose="020B0604020202020204" pitchFamily="34" charset="0"/>
              <a:buChar char="•"/>
            </a:pPr>
            <a:r>
              <a:rPr lang="en-US" sz="2800" dirty="0">
                <a:solidFill>
                  <a:srgbClr val="1E22AA"/>
                </a:solidFill>
                <a:latin typeface="Arial" panose="020B0604020202020204" pitchFamily="34" charset="0"/>
                <a:cs typeface="Arial" panose="020B0604020202020204" pitchFamily="34" charset="0"/>
              </a:rPr>
              <a:t>3. Record conclusions and recommendations.</a:t>
            </a:r>
            <a:endParaRPr lang="en-GB" sz="2800" dirty="0">
              <a:solidFill>
                <a:srgbClr val="1E22AA"/>
              </a:solidFill>
              <a:latin typeface="Arial" panose="020B0604020202020204" pitchFamily="34" charset="0"/>
              <a:cs typeface="Arial" panose="020B0604020202020204" pitchFamily="34" charset="0"/>
            </a:endParaRPr>
          </a:p>
        </p:txBody>
      </p:sp>
      <p:pic>
        <p:nvPicPr>
          <p:cNvPr id="11" name="Graphic 10" descr="Clipboard with solid fill">
            <a:extLst>
              <a:ext uri="{FF2B5EF4-FFF2-40B4-BE49-F238E27FC236}">
                <a16:creationId xmlns:a16="http://schemas.microsoft.com/office/drawing/2014/main" id="{6A36C1FD-1102-44D8-B6A3-8D9C8CEB619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229600" y="241152"/>
            <a:ext cx="1129196" cy="1129196"/>
          </a:xfrm>
          <a:prstGeom prst="rect">
            <a:avLst/>
          </a:prstGeom>
        </p:spPr>
      </p:pic>
      <p:pic>
        <p:nvPicPr>
          <p:cNvPr id="12" name="Graphic 11" descr="Group brainstorm with solid fill">
            <a:extLst>
              <a:ext uri="{FF2B5EF4-FFF2-40B4-BE49-F238E27FC236}">
                <a16:creationId xmlns:a16="http://schemas.microsoft.com/office/drawing/2014/main" id="{F918B82C-9990-4AA3-9479-9B80C64534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584806" y="241152"/>
            <a:ext cx="1190592" cy="1190592"/>
          </a:xfrm>
          <a:prstGeom prst="rect">
            <a:avLst/>
          </a:prstGeom>
        </p:spPr>
      </p:pic>
    </p:spTree>
    <p:extLst>
      <p:ext uri="{BB962C8B-B14F-4D97-AF65-F5344CB8AC3E}">
        <p14:creationId xmlns:p14="http://schemas.microsoft.com/office/powerpoint/2010/main" val="34290448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E317C7D7-2965-7547-80B2-0354B6DC113F}"/>
              </a:ext>
            </a:extLst>
          </p:cNvPr>
          <p:cNvPicPr>
            <a:picLocks noChangeAspect="1"/>
          </p:cNvPicPr>
          <p:nvPr/>
        </p:nvPicPr>
        <p:blipFill>
          <a:blip r:embed="rId3"/>
          <a:stretch>
            <a:fillRect/>
          </a:stretch>
        </p:blipFill>
        <p:spPr>
          <a:xfrm>
            <a:off x="-1" y="0"/>
            <a:ext cx="12192000" cy="6858000"/>
          </a:xfrm>
          <a:prstGeom prst="rect">
            <a:avLst/>
          </a:prstGeom>
        </p:spPr>
      </p:pic>
      <p:graphicFrame>
        <p:nvGraphicFramePr>
          <p:cNvPr id="7" name="Chart 6">
            <a:extLst>
              <a:ext uri="{FF2B5EF4-FFF2-40B4-BE49-F238E27FC236}">
                <a16:creationId xmlns:a16="http://schemas.microsoft.com/office/drawing/2014/main" id="{B55A4CFA-8547-49CA-A9C6-B54B1B56AAD9}"/>
              </a:ext>
            </a:extLst>
          </p:cNvPr>
          <p:cNvGraphicFramePr/>
          <p:nvPr/>
        </p:nvGraphicFramePr>
        <p:xfrm>
          <a:off x="287826" y="1562509"/>
          <a:ext cx="6323039" cy="5010558"/>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a:extLst>
              <a:ext uri="{FF2B5EF4-FFF2-40B4-BE49-F238E27FC236}">
                <a16:creationId xmlns:a16="http://schemas.microsoft.com/office/drawing/2014/main" id="{4FD7B937-2920-489F-ACE8-89CBDCBCCE8B}"/>
              </a:ext>
            </a:extLst>
          </p:cNvPr>
          <p:cNvSpPr txBox="1"/>
          <p:nvPr/>
        </p:nvSpPr>
        <p:spPr>
          <a:xfrm>
            <a:off x="414851" y="491486"/>
            <a:ext cx="10717968" cy="5552482"/>
          </a:xfrm>
          <a:prstGeom prst="rect">
            <a:avLst/>
          </a:prstGeom>
          <a:noFill/>
        </p:spPr>
        <p:txBody>
          <a:bodyPr wrap="square">
            <a:spAutoFit/>
          </a:bodyPr>
          <a:lstStyle/>
          <a:p>
            <a:r>
              <a:rPr lang="en-US" sz="4400" dirty="0">
                <a:solidFill>
                  <a:srgbClr val="E31C79"/>
                </a:solidFill>
                <a:latin typeface="Arial" panose="020B0604020202020204" pitchFamily="34" charset="0"/>
                <a:cs typeface="Arial" panose="020B0604020202020204" pitchFamily="34" charset="0"/>
              </a:rPr>
              <a:t>Basic Analysis of Quantitative Information</a:t>
            </a:r>
          </a:p>
          <a:p>
            <a:endParaRPr lang="en-US" sz="2200" dirty="0">
              <a:latin typeface="Arial" panose="020B0604020202020204" pitchFamily="34" charset="0"/>
              <a:cs typeface="Arial" panose="020B0604020202020204" pitchFamily="34" charset="0"/>
            </a:endParaRPr>
          </a:p>
          <a:p>
            <a:pPr>
              <a:lnSpc>
                <a:spcPct val="150000"/>
              </a:lnSpc>
            </a:pPr>
            <a:r>
              <a:rPr lang="en-US" sz="2800" dirty="0">
                <a:solidFill>
                  <a:srgbClr val="1E22AA"/>
                </a:solidFill>
                <a:latin typeface="Arial" panose="020B0604020202020204" pitchFamily="34" charset="0"/>
                <a:cs typeface="Arial" panose="020B0604020202020204" pitchFamily="34" charset="0"/>
              </a:rPr>
              <a:t>Responses to closed-question questionnaires</a:t>
            </a:r>
          </a:p>
          <a:p>
            <a:pPr>
              <a:lnSpc>
                <a:spcPct val="150000"/>
              </a:lnSpc>
            </a:pPr>
            <a:r>
              <a:rPr lang="en-US" sz="2800" dirty="0">
                <a:solidFill>
                  <a:srgbClr val="1E22AA"/>
                </a:solidFill>
                <a:latin typeface="Arial" panose="020B0604020202020204" pitchFamily="34" charset="0"/>
                <a:cs typeface="Arial" panose="020B0604020202020204" pitchFamily="34" charset="0"/>
              </a:rPr>
              <a:t>1. </a:t>
            </a:r>
            <a:r>
              <a:rPr lang="en-US" sz="2800" b="1" dirty="0" err="1">
                <a:solidFill>
                  <a:srgbClr val="1E22AA"/>
                </a:solidFill>
                <a:latin typeface="Arial" panose="020B0604020202020204" pitchFamily="34" charset="0"/>
                <a:cs typeface="Arial" panose="020B0604020202020204" pitchFamily="34" charset="0"/>
              </a:rPr>
              <a:t>Organise</a:t>
            </a:r>
            <a:r>
              <a:rPr lang="en-US" sz="2800" dirty="0">
                <a:solidFill>
                  <a:srgbClr val="1E22AA"/>
                </a:solidFill>
                <a:latin typeface="Arial" panose="020B0604020202020204" pitchFamily="34" charset="0"/>
                <a:cs typeface="Arial" panose="020B0604020202020204" pitchFamily="34" charset="0"/>
              </a:rPr>
              <a:t> the information, i.e., add up the number of ‘yes’ responses, ‘no’ responses for each question etc. </a:t>
            </a:r>
          </a:p>
          <a:p>
            <a:pPr>
              <a:lnSpc>
                <a:spcPct val="150000"/>
              </a:lnSpc>
            </a:pPr>
            <a:r>
              <a:rPr lang="en-US" sz="2800" dirty="0">
                <a:solidFill>
                  <a:srgbClr val="1E22AA"/>
                </a:solidFill>
                <a:latin typeface="Arial" panose="020B0604020202020204" pitchFamily="34" charset="0"/>
                <a:cs typeface="Arial" panose="020B0604020202020204" pitchFamily="34" charset="0"/>
              </a:rPr>
              <a:t>2. Once you have completed your calculations you can </a:t>
            </a:r>
            <a:r>
              <a:rPr lang="en-US" sz="2800" b="1" dirty="0">
                <a:solidFill>
                  <a:srgbClr val="1E22AA"/>
                </a:solidFill>
                <a:latin typeface="Arial" panose="020B0604020202020204" pitchFamily="34" charset="0"/>
                <a:cs typeface="Arial" panose="020B0604020202020204" pitchFamily="34" charset="0"/>
              </a:rPr>
              <a:t>create a table </a:t>
            </a:r>
            <a:r>
              <a:rPr lang="en-US" sz="2800" dirty="0">
                <a:solidFill>
                  <a:srgbClr val="1E22AA"/>
                </a:solidFill>
                <a:latin typeface="Arial" panose="020B0604020202020204" pitchFamily="34" charset="0"/>
                <a:cs typeface="Arial" panose="020B0604020202020204" pitchFamily="34" charset="0"/>
              </a:rPr>
              <a:t>in excel to show the responses. </a:t>
            </a:r>
            <a:endParaRPr lang="en-GB" sz="2800" dirty="0">
              <a:solidFill>
                <a:srgbClr val="1E22AA"/>
              </a:solidFill>
              <a:latin typeface="Arial" panose="020B0604020202020204" pitchFamily="34" charset="0"/>
              <a:cs typeface="Arial" panose="020B0604020202020204" pitchFamily="34" charset="0"/>
            </a:endParaRPr>
          </a:p>
          <a:p>
            <a:pPr>
              <a:lnSpc>
                <a:spcPct val="150000"/>
              </a:lnSpc>
            </a:pPr>
            <a:r>
              <a:rPr lang="en-GB" sz="2800" dirty="0">
                <a:solidFill>
                  <a:srgbClr val="1E22AA"/>
                </a:solidFill>
                <a:latin typeface="Arial" panose="020B0604020202020204" pitchFamily="34" charset="0"/>
                <a:cs typeface="Arial" panose="020B0604020202020204" pitchFamily="34" charset="0"/>
              </a:rPr>
              <a:t>3.</a:t>
            </a:r>
            <a:r>
              <a:rPr lang="en-US" sz="2800" dirty="0">
                <a:solidFill>
                  <a:srgbClr val="1E22AA"/>
                </a:solidFill>
                <a:latin typeface="Arial" panose="020B0604020202020204" pitchFamily="34" charset="0"/>
                <a:cs typeface="Arial" panose="020B0604020202020204" pitchFamily="34" charset="0"/>
              </a:rPr>
              <a:t> </a:t>
            </a:r>
            <a:r>
              <a:rPr lang="en-US" sz="2800" b="1" dirty="0">
                <a:solidFill>
                  <a:srgbClr val="1E22AA"/>
                </a:solidFill>
                <a:latin typeface="Arial" panose="020B0604020202020204" pitchFamily="34" charset="0"/>
                <a:cs typeface="Arial" panose="020B0604020202020204" pitchFamily="34" charset="0"/>
              </a:rPr>
              <a:t>Illustrate</a:t>
            </a:r>
            <a:r>
              <a:rPr lang="en-US" sz="2800" dirty="0">
                <a:solidFill>
                  <a:srgbClr val="1E22AA"/>
                </a:solidFill>
                <a:latin typeface="Arial" panose="020B0604020202020204" pitchFamily="34" charset="0"/>
                <a:cs typeface="Arial" panose="020B0604020202020204" pitchFamily="34" charset="0"/>
              </a:rPr>
              <a:t> your findings with graphs. </a:t>
            </a:r>
          </a:p>
          <a:p>
            <a:pPr>
              <a:lnSpc>
                <a:spcPct val="150000"/>
              </a:lnSpc>
            </a:pPr>
            <a:r>
              <a:rPr lang="en-US" sz="2800" dirty="0">
                <a:solidFill>
                  <a:srgbClr val="1E22AA"/>
                </a:solidFill>
                <a:latin typeface="Arial" panose="020B0604020202020204" pitchFamily="34" charset="0"/>
                <a:cs typeface="Arial" panose="020B0604020202020204" pitchFamily="34" charset="0"/>
              </a:rPr>
              <a:t>4. </a:t>
            </a:r>
            <a:r>
              <a:rPr lang="en-US" sz="2800" b="1" dirty="0">
                <a:solidFill>
                  <a:srgbClr val="1E22AA"/>
                </a:solidFill>
                <a:latin typeface="Arial" panose="020B0604020202020204" pitchFamily="34" charset="0"/>
                <a:cs typeface="Arial" panose="020B0604020202020204" pitchFamily="34" charset="0"/>
              </a:rPr>
              <a:t>Write</a:t>
            </a:r>
            <a:r>
              <a:rPr lang="en-US" sz="2800" dirty="0">
                <a:solidFill>
                  <a:srgbClr val="1E22AA"/>
                </a:solidFill>
                <a:latin typeface="Arial" panose="020B0604020202020204" pitchFamily="34" charset="0"/>
                <a:cs typeface="Arial" panose="020B0604020202020204" pitchFamily="34" charset="0"/>
              </a:rPr>
              <a:t> a short paragraph </a:t>
            </a:r>
            <a:r>
              <a:rPr lang="en-US" sz="2800" dirty="0" err="1">
                <a:solidFill>
                  <a:srgbClr val="1E22AA"/>
                </a:solidFill>
                <a:latin typeface="Arial" panose="020B0604020202020204" pitchFamily="34" charset="0"/>
                <a:cs typeface="Arial" panose="020B0604020202020204" pitchFamily="34" charset="0"/>
              </a:rPr>
              <a:t>summarising</a:t>
            </a:r>
            <a:r>
              <a:rPr lang="en-US" sz="2800" dirty="0">
                <a:solidFill>
                  <a:srgbClr val="1E22AA"/>
                </a:solidFill>
                <a:latin typeface="Arial" panose="020B0604020202020204" pitchFamily="34" charset="0"/>
                <a:cs typeface="Arial" panose="020B0604020202020204" pitchFamily="34" charset="0"/>
              </a:rPr>
              <a:t> your findings.</a:t>
            </a:r>
          </a:p>
        </p:txBody>
      </p:sp>
      <p:pic>
        <p:nvPicPr>
          <p:cNvPr id="6" name="Graphic 5" descr="Clipboard with solid fill">
            <a:extLst>
              <a:ext uri="{FF2B5EF4-FFF2-40B4-BE49-F238E27FC236}">
                <a16:creationId xmlns:a16="http://schemas.microsoft.com/office/drawing/2014/main" id="{C097F03E-4C23-4605-95CF-DB960CB3FD8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999790" y="4067788"/>
            <a:ext cx="1629540" cy="1629540"/>
          </a:xfrm>
          <a:prstGeom prst="rect">
            <a:avLst/>
          </a:prstGeom>
        </p:spPr>
      </p:pic>
    </p:spTree>
    <p:extLst>
      <p:ext uri="{BB962C8B-B14F-4D97-AF65-F5344CB8AC3E}">
        <p14:creationId xmlns:p14="http://schemas.microsoft.com/office/powerpoint/2010/main" val="30437753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E317C7D7-2965-7547-80B2-0354B6DC113F}"/>
              </a:ext>
            </a:extLst>
          </p:cNvPr>
          <p:cNvPicPr>
            <a:picLocks noChangeAspect="1"/>
          </p:cNvPicPr>
          <p:nvPr/>
        </p:nvPicPr>
        <p:blipFill>
          <a:blip r:embed="rId3"/>
          <a:stretch>
            <a:fillRect/>
          </a:stretch>
        </p:blipFill>
        <p:spPr>
          <a:xfrm>
            <a:off x="-1" y="0"/>
            <a:ext cx="12192000" cy="6858000"/>
          </a:xfrm>
          <a:prstGeom prst="rect">
            <a:avLst/>
          </a:prstGeom>
        </p:spPr>
      </p:pic>
      <p:graphicFrame>
        <p:nvGraphicFramePr>
          <p:cNvPr id="7" name="Chart 6">
            <a:extLst>
              <a:ext uri="{FF2B5EF4-FFF2-40B4-BE49-F238E27FC236}">
                <a16:creationId xmlns:a16="http://schemas.microsoft.com/office/drawing/2014/main" id="{B55A4CFA-8547-49CA-A9C6-B54B1B56AAD9}"/>
              </a:ext>
            </a:extLst>
          </p:cNvPr>
          <p:cNvGraphicFramePr/>
          <p:nvPr/>
        </p:nvGraphicFramePr>
        <p:xfrm>
          <a:off x="287826" y="1562509"/>
          <a:ext cx="6323039" cy="5010558"/>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a:extLst>
              <a:ext uri="{FF2B5EF4-FFF2-40B4-BE49-F238E27FC236}">
                <a16:creationId xmlns:a16="http://schemas.microsoft.com/office/drawing/2014/main" id="{A062CB7E-E17C-441B-B9EC-1374431D3591}"/>
              </a:ext>
            </a:extLst>
          </p:cNvPr>
          <p:cNvSpPr txBox="1"/>
          <p:nvPr/>
        </p:nvSpPr>
        <p:spPr>
          <a:xfrm>
            <a:off x="551075" y="308530"/>
            <a:ext cx="11089849" cy="6302495"/>
          </a:xfrm>
          <a:prstGeom prst="rect">
            <a:avLst/>
          </a:prstGeom>
          <a:noFill/>
        </p:spPr>
        <p:txBody>
          <a:bodyPr wrap="square">
            <a:spAutoFit/>
          </a:bodyPr>
          <a:lstStyle/>
          <a:p>
            <a:r>
              <a:rPr lang="en-US" sz="4800" dirty="0">
                <a:solidFill>
                  <a:srgbClr val="E31C79"/>
                </a:solidFill>
                <a:latin typeface="Arial" panose="020B0604020202020204" pitchFamily="34" charset="0"/>
                <a:cs typeface="Arial" panose="020B0604020202020204" pitchFamily="34" charset="0"/>
              </a:rPr>
              <a:t>Basic Analysis of Qualitative Information</a:t>
            </a:r>
          </a:p>
          <a:p>
            <a:pPr>
              <a:lnSpc>
                <a:spcPct val="150000"/>
              </a:lnSpc>
            </a:pPr>
            <a:r>
              <a:rPr lang="en-US" sz="2400" dirty="0">
                <a:solidFill>
                  <a:srgbClr val="1E22AA"/>
                </a:solidFill>
                <a:latin typeface="Arial" panose="020B0604020202020204" pitchFamily="34" charset="0"/>
                <a:cs typeface="Arial" panose="020B0604020202020204" pitchFamily="34" charset="0"/>
              </a:rPr>
              <a:t>Responses from interviews, focus groups or open-questions in a questionnaire.</a:t>
            </a:r>
          </a:p>
          <a:p>
            <a:pPr marL="457200" indent="-457200">
              <a:lnSpc>
                <a:spcPct val="150000"/>
              </a:lnSpc>
              <a:buFont typeface="+mj-lt"/>
              <a:buAutoNum type="arabicPeriod"/>
            </a:pPr>
            <a:r>
              <a:rPr lang="en-US" sz="2400" b="1" dirty="0">
                <a:solidFill>
                  <a:srgbClr val="1E22AA"/>
                </a:solidFill>
                <a:latin typeface="Arial" panose="020B0604020202020204" pitchFamily="34" charset="0"/>
                <a:cs typeface="Arial" panose="020B0604020202020204" pitchFamily="34" charset="0"/>
              </a:rPr>
              <a:t>Look</a:t>
            </a:r>
            <a:r>
              <a:rPr lang="en-US" sz="2400" dirty="0">
                <a:solidFill>
                  <a:srgbClr val="1E22AA"/>
                </a:solidFill>
                <a:latin typeface="Arial" panose="020B0604020202020204" pitchFamily="34" charset="0"/>
                <a:cs typeface="Arial" panose="020B0604020202020204" pitchFamily="34" charset="0"/>
              </a:rPr>
              <a:t> through all the responses.</a:t>
            </a:r>
          </a:p>
          <a:p>
            <a:pPr marL="457200" indent="-457200">
              <a:lnSpc>
                <a:spcPct val="150000"/>
              </a:lnSpc>
              <a:buFont typeface="+mj-lt"/>
              <a:buAutoNum type="arabicPeriod"/>
            </a:pPr>
            <a:r>
              <a:rPr lang="en-US" sz="2400" b="1" dirty="0" err="1">
                <a:solidFill>
                  <a:srgbClr val="1E22AA"/>
                </a:solidFill>
                <a:latin typeface="Arial" panose="020B0604020202020204" pitchFamily="34" charset="0"/>
                <a:cs typeface="Arial" panose="020B0604020202020204" pitchFamily="34" charset="0"/>
              </a:rPr>
              <a:t>Organise</a:t>
            </a:r>
            <a:r>
              <a:rPr lang="en-US" sz="2400" dirty="0">
                <a:solidFill>
                  <a:srgbClr val="1E22AA"/>
                </a:solidFill>
                <a:latin typeface="Arial" panose="020B0604020202020204" pitchFamily="34" charset="0"/>
                <a:cs typeface="Arial" panose="020B0604020202020204" pitchFamily="34" charset="0"/>
              </a:rPr>
              <a:t> similar answers or comments into themes, e.g., concerns, strengths, weaknesses, similar experiences, suggestions for change etc. </a:t>
            </a:r>
          </a:p>
          <a:p>
            <a:pPr marL="457200" indent="-457200">
              <a:lnSpc>
                <a:spcPct val="150000"/>
              </a:lnSpc>
              <a:buFont typeface="+mj-lt"/>
              <a:buAutoNum type="arabicPeriod"/>
            </a:pPr>
            <a:r>
              <a:rPr lang="en-US" sz="2400" b="1" dirty="0">
                <a:solidFill>
                  <a:srgbClr val="1E22AA"/>
                </a:solidFill>
                <a:latin typeface="Arial" panose="020B0604020202020204" pitchFamily="34" charset="0"/>
                <a:cs typeface="Arial" panose="020B0604020202020204" pitchFamily="34" charset="0"/>
              </a:rPr>
              <a:t>Label</a:t>
            </a:r>
            <a:r>
              <a:rPr lang="en-US" sz="2400" dirty="0">
                <a:solidFill>
                  <a:srgbClr val="1E22AA"/>
                </a:solidFill>
                <a:latin typeface="Arial" panose="020B0604020202020204" pitchFamily="34" charset="0"/>
                <a:cs typeface="Arial" panose="020B0604020202020204" pitchFamily="34" charset="0"/>
              </a:rPr>
              <a:t> the themes and write up what you find under each theme. </a:t>
            </a:r>
          </a:p>
          <a:p>
            <a:pPr marL="457200" indent="-457200">
              <a:lnSpc>
                <a:spcPct val="150000"/>
              </a:lnSpc>
              <a:buFont typeface="+mj-lt"/>
              <a:buAutoNum type="arabicPeriod"/>
            </a:pPr>
            <a:r>
              <a:rPr lang="en-US" sz="2400" b="1" dirty="0">
                <a:solidFill>
                  <a:srgbClr val="1E22AA"/>
                </a:solidFill>
                <a:latin typeface="Arial" panose="020B0604020202020204" pitchFamily="34" charset="0"/>
                <a:cs typeface="Arial" panose="020B0604020202020204" pitchFamily="34" charset="0"/>
              </a:rPr>
              <a:t>Identify</a:t>
            </a:r>
            <a:r>
              <a:rPr lang="en-US" sz="2400" dirty="0">
                <a:solidFill>
                  <a:srgbClr val="1E22AA"/>
                </a:solidFill>
                <a:latin typeface="Arial" panose="020B0604020202020204" pitchFamily="34" charset="0"/>
                <a:cs typeface="Arial" panose="020B0604020202020204" pitchFamily="34" charset="0"/>
              </a:rPr>
              <a:t> any patterns in the themes, </a:t>
            </a:r>
          </a:p>
          <a:p>
            <a:pPr>
              <a:lnSpc>
                <a:spcPct val="150000"/>
              </a:lnSpc>
            </a:pPr>
            <a:r>
              <a:rPr lang="en-US" sz="2400" dirty="0">
                <a:solidFill>
                  <a:srgbClr val="1E22AA"/>
                </a:solidFill>
                <a:latin typeface="Arial" panose="020B0604020202020204" pitchFamily="34" charset="0"/>
                <a:cs typeface="Arial" panose="020B0604020202020204" pitchFamily="34" charset="0"/>
              </a:rPr>
              <a:t>	e.g., most people were aware of…,</a:t>
            </a:r>
          </a:p>
          <a:p>
            <a:pPr>
              <a:lnSpc>
                <a:spcPct val="150000"/>
              </a:lnSpc>
            </a:pPr>
            <a:r>
              <a:rPr lang="en-US" sz="2400" dirty="0">
                <a:solidFill>
                  <a:srgbClr val="1E22AA"/>
                </a:solidFill>
                <a:latin typeface="Arial" panose="020B0604020202020204" pitchFamily="34" charset="0"/>
                <a:cs typeface="Arial" panose="020B0604020202020204" pitchFamily="34" charset="0"/>
              </a:rPr>
              <a:t>	some of the people had concerns about…etc.</a:t>
            </a:r>
          </a:p>
          <a:p>
            <a:pPr marL="457200" indent="-457200">
              <a:lnSpc>
                <a:spcPct val="150000"/>
              </a:lnSpc>
              <a:buFont typeface="+mj-lt"/>
              <a:buAutoNum type="arabicPeriod"/>
            </a:pPr>
            <a:r>
              <a:rPr lang="en-US" sz="2400" b="1" dirty="0">
                <a:solidFill>
                  <a:srgbClr val="1E22AA"/>
                </a:solidFill>
                <a:latin typeface="Arial" panose="020B0604020202020204" pitchFamily="34" charset="0"/>
                <a:cs typeface="Arial" panose="020B0604020202020204" pitchFamily="34" charset="0"/>
              </a:rPr>
              <a:t>Write</a:t>
            </a:r>
            <a:r>
              <a:rPr lang="en-US" sz="2400" dirty="0">
                <a:solidFill>
                  <a:srgbClr val="1E22AA"/>
                </a:solidFill>
                <a:latin typeface="Arial" panose="020B0604020202020204" pitchFamily="34" charset="0"/>
                <a:cs typeface="Arial" panose="020B0604020202020204" pitchFamily="34" charset="0"/>
              </a:rPr>
              <a:t> a short paragraph </a:t>
            </a:r>
            <a:r>
              <a:rPr lang="en-US" sz="2400" dirty="0" err="1">
                <a:solidFill>
                  <a:srgbClr val="1E22AA"/>
                </a:solidFill>
                <a:latin typeface="Arial" panose="020B0604020202020204" pitchFamily="34" charset="0"/>
                <a:cs typeface="Arial" panose="020B0604020202020204" pitchFamily="34" charset="0"/>
              </a:rPr>
              <a:t>summarising</a:t>
            </a:r>
            <a:r>
              <a:rPr lang="en-US" sz="2400" dirty="0">
                <a:solidFill>
                  <a:srgbClr val="1E22AA"/>
                </a:solidFill>
                <a:latin typeface="Arial" panose="020B0604020202020204" pitchFamily="34" charset="0"/>
                <a:cs typeface="Arial" panose="020B0604020202020204" pitchFamily="34" charset="0"/>
              </a:rPr>
              <a:t> findings for each category.</a:t>
            </a:r>
          </a:p>
          <a:p>
            <a:pPr marL="457200" indent="-457200">
              <a:lnSpc>
                <a:spcPct val="150000"/>
              </a:lnSpc>
              <a:buFont typeface="+mj-lt"/>
              <a:buAutoNum type="arabicPeriod"/>
            </a:pPr>
            <a:r>
              <a:rPr lang="en-US" sz="2400" b="1" dirty="0">
                <a:solidFill>
                  <a:srgbClr val="1E22AA"/>
                </a:solidFill>
                <a:latin typeface="Arial" panose="020B0604020202020204" pitchFamily="34" charset="0"/>
                <a:cs typeface="Arial" panose="020B0604020202020204" pitchFamily="34" charset="0"/>
              </a:rPr>
              <a:t>Illustrate</a:t>
            </a:r>
            <a:r>
              <a:rPr lang="en-US" sz="2400" dirty="0">
                <a:solidFill>
                  <a:srgbClr val="1E22AA"/>
                </a:solidFill>
                <a:latin typeface="Arial" panose="020B0604020202020204" pitchFamily="34" charset="0"/>
                <a:cs typeface="Arial" panose="020B0604020202020204" pitchFamily="34" charset="0"/>
              </a:rPr>
              <a:t> your findings with powerful quotes and photos/drawings.</a:t>
            </a:r>
          </a:p>
        </p:txBody>
      </p:sp>
      <p:pic>
        <p:nvPicPr>
          <p:cNvPr id="6" name="Graphic 5" descr="Group brainstorm with solid fill">
            <a:extLst>
              <a:ext uri="{FF2B5EF4-FFF2-40B4-BE49-F238E27FC236}">
                <a16:creationId xmlns:a16="http://schemas.microsoft.com/office/drawing/2014/main" id="{DC8C387D-F039-490C-9348-CEB4372AFFB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10542" y="3846101"/>
            <a:ext cx="1603947" cy="1603947"/>
          </a:xfrm>
          <a:prstGeom prst="rect">
            <a:avLst/>
          </a:prstGeom>
        </p:spPr>
      </p:pic>
    </p:spTree>
    <p:extLst>
      <p:ext uri="{BB962C8B-B14F-4D97-AF65-F5344CB8AC3E}">
        <p14:creationId xmlns:p14="http://schemas.microsoft.com/office/powerpoint/2010/main" val="28346228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E317C7D7-2965-7547-80B2-0354B6DC113F}"/>
              </a:ext>
            </a:extLst>
          </p:cNvPr>
          <p:cNvPicPr>
            <a:picLocks noChangeAspect="1"/>
          </p:cNvPicPr>
          <p:nvPr/>
        </p:nvPicPr>
        <p:blipFill>
          <a:blip r:embed="rId3"/>
          <a:stretch>
            <a:fillRect/>
          </a:stretch>
        </p:blipFill>
        <p:spPr>
          <a:xfrm>
            <a:off x="-1" y="0"/>
            <a:ext cx="12192000" cy="6858000"/>
          </a:xfrm>
          <a:prstGeom prst="rect">
            <a:avLst/>
          </a:prstGeom>
        </p:spPr>
      </p:pic>
      <p:graphicFrame>
        <p:nvGraphicFramePr>
          <p:cNvPr id="7" name="Chart 6">
            <a:extLst>
              <a:ext uri="{FF2B5EF4-FFF2-40B4-BE49-F238E27FC236}">
                <a16:creationId xmlns:a16="http://schemas.microsoft.com/office/drawing/2014/main" id="{B55A4CFA-8547-49CA-A9C6-B54B1B56AAD9}"/>
              </a:ext>
            </a:extLst>
          </p:cNvPr>
          <p:cNvGraphicFramePr/>
          <p:nvPr/>
        </p:nvGraphicFramePr>
        <p:xfrm>
          <a:off x="287826" y="1562509"/>
          <a:ext cx="6323039" cy="5010558"/>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1">
            <a:extLst>
              <a:ext uri="{FF2B5EF4-FFF2-40B4-BE49-F238E27FC236}">
                <a16:creationId xmlns:a16="http://schemas.microsoft.com/office/drawing/2014/main" id="{7AD60787-AC03-4409-B60D-D13A7D6B280E}"/>
              </a:ext>
            </a:extLst>
          </p:cNvPr>
          <p:cNvSpPr txBox="1">
            <a:spLocks noChangeArrowheads="1"/>
          </p:cNvSpPr>
          <p:nvPr/>
        </p:nvSpPr>
        <p:spPr bwMode="auto">
          <a:xfrm>
            <a:off x="287826" y="323692"/>
            <a:ext cx="11410335" cy="1569660"/>
          </a:xfrm>
          <a:prstGeom prst="rect">
            <a:avLst/>
          </a:prstGeom>
          <a:noFill/>
          <a:ln w="9525">
            <a:noFill/>
            <a:miter lim="800000"/>
            <a:headEnd/>
            <a:tailEnd/>
          </a:ln>
        </p:spPr>
        <p:txBody>
          <a:bodyPr wrap="square" anchor="ctr">
            <a:spAutoFit/>
          </a:bodyPr>
          <a:lstStyle/>
          <a:p>
            <a:r>
              <a:rPr lang="en-US" sz="4800" dirty="0">
                <a:solidFill>
                  <a:srgbClr val="E31C79"/>
                </a:solidFill>
                <a:latin typeface="Arial "/>
                <a:cs typeface="Arial" panose="020B0604020202020204" pitchFamily="34" charset="0"/>
              </a:rPr>
              <a:t>Young Researchers – </a:t>
            </a:r>
          </a:p>
          <a:p>
            <a:r>
              <a:rPr lang="en-US" sz="4800" dirty="0">
                <a:solidFill>
                  <a:srgbClr val="E31C79"/>
                </a:solidFill>
                <a:latin typeface="Arial "/>
                <a:cs typeface="Arial" panose="020B0604020202020204" pitchFamily="34" charset="0"/>
              </a:rPr>
              <a:t>We would like you to try this…..</a:t>
            </a:r>
          </a:p>
        </p:txBody>
      </p:sp>
      <p:sp>
        <p:nvSpPr>
          <p:cNvPr id="6" name="TextBox 5">
            <a:extLst>
              <a:ext uri="{FF2B5EF4-FFF2-40B4-BE49-F238E27FC236}">
                <a16:creationId xmlns:a16="http://schemas.microsoft.com/office/drawing/2014/main" id="{1B932EF7-46E5-49D0-B72A-DABADC887A23}"/>
              </a:ext>
            </a:extLst>
          </p:cNvPr>
          <p:cNvSpPr txBox="1"/>
          <p:nvPr/>
        </p:nvSpPr>
        <p:spPr>
          <a:xfrm>
            <a:off x="287826" y="2004529"/>
            <a:ext cx="9850448" cy="3244158"/>
          </a:xfrm>
          <a:prstGeom prst="rect">
            <a:avLst/>
          </a:prstGeom>
          <a:noFill/>
        </p:spPr>
        <p:txBody>
          <a:bodyPr wrap="square">
            <a:spAutoFit/>
          </a:bodyPr>
          <a:lstStyle/>
          <a:p>
            <a:pPr>
              <a:lnSpc>
                <a:spcPct val="150000"/>
              </a:lnSpc>
            </a:pPr>
            <a:r>
              <a:rPr lang="en-US" sz="2800" b="1" dirty="0">
                <a:solidFill>
                  <a:srgbClr val="1E22AA"/>
                </a:solidFill>
                <a:latin typeface="Arial" panose="020B0604020202020204" pitchFamily="34" charset="0"/>
                <a:cs typeface="Arial" panose="020B0604020202020204" pitchFamily="34" charset="0"/>
              </a:rPr>
              <a:t>SURVEY </a:t>
            </a:r>
            <a:r>
              <a:rPr lang="en-US" sz="2800" dirty="0">
                <a:solidFill>
                  <a:srgbClr val="1E22AA"/>
                </a:solidFill>
                <a:latin typeface="Arial" panose="020B0604020202020204" pitchFamily="34" charset="0"/>
                <a:cs typeface="Arial" panose="020B0604020202020204" pitchFamily="34" charset="0"/>
              </a:rPr>
              <a:t>– give this to at least 20 people at your school to complete – these people will already be participating in PE and/or school sport. </a:t>
            </a:r>
          </a:p>
          <a:p>
            <a:pPr>
              <a:lnSpc>
                <a:spcPct val="150000"/>
              </a:lnSpc>
            </a:pPr>
            <a:r>
              <a:rPr lang="en-US" sz="2800" b="1" dirty="0">
                <a:solidFill>
                  <a:srgbClr val="1E22AA"/>
                </a:solidFill>
                <a:latin typeface="Arial" panose="020B0604020202020204" pitchFamily="34" charset="0"/>
                <a:cs typeface="Arial" panose="020B0604020202020204" pitchFamily="34" charset="0"/>
              </a:rPr>
              <a:t>FOCUS GROUP </a:t>
            </a:r>
            <a:r>
              <a:rPr lang="en-US" sz="2800" dirty="0">
                <a:solidFill>
                  <a:srgbClr val="1E22AA"/>
                </a:solidFill>
                <a:latin typeface="Arial" panose="020B0604020202020204" pitchFamily="34" charset="0"/>
                <a:cs typeface="Arial" panose="020B0604020202020204" pitchFamily="34" charset="0"/>
              </a:rPr>
              <a:t>– with 5 people from your school who do not like PE or who have never taken part in school sport.</a:t>
            </a:r>
          </a:p>
        </p:txBody>
      </p:sp>
      <p:pic>
        <p:nvPicPr>
          <p:cNvPr id="8" name="Graphic 7" descr="Clipboard with solid fill">
            <a:extLst>
              <a:ext uri="{FF2B5EF4-FFF2-40B4-BE49-F238E27FC236}">
                <a16:creationId xmlns:a16="http://schemas.microsoft.com/office/drawing/2014/main" id="{F8ABBDE2-2B73-4BF9-A874-C15669AB54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864204" y="2056936"/>
            <a:ext cx="1285406" cy="1285406"/>
          </a:xfrm>
          <a:prstGeom prst="rect">
            <a:avLst/>
          </a:prstGeom>
        </p:spPr>
      </p:pic>
      <p:pic>
        <p:nvPicPr>
          <p:cNvPr id="9" name="Graphic 8" descr="Group brainstorm with solid fill">
            <a:extLst>
              <a:ext uri="{FF2B5EF4-FFF2-40B4-BE49-F238E27FC236}">
                <a16:creationId xmlns:a16="http://schemas.microsoft.com/office/drawing/2014/main" id="{E25F03DD-E3BC-49B5-B724-C22BEE2ECDC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864204" y="4040633"/>
            <a:ext cx="1226695" cy="1226695"/>
          </a:xfrm>
          <a:prstGeom prst="rect">
            <a:avLst/>
          </a:prstGeom>
        </p:spPr>
      </p:pic>
      <p:sp>
        <p:nvSpPr>
          <p:cNvPr id="10" name="TextBox 9">
            <a:extLst>
              <a:ext uri="{FF2B5EF4-FFF2-40B4-BE49-F238E27FC236}">
                <a16:creationId xmlns:a16="http://schemas.microsoft.com/office/drawing/2014/main" id="{CBACA6B7-4880-4914-BA8B-AA1D00DB4370}"/>
              </a:ext>
            </a:extLst>
          </p:cNvPr>
          <p:cNvSpPr txBox="1"/>
          <p:nvPr/>
        </p:nvSpPr>
        <p:spPr>
          <a:xfrm>
            <a:off x="287826" y="5564805"/>
            <a:ext cx="10728807" cy="658835"/>
          </a:xfrm>
          <a:prstGeom prst="rect">
            <a:avLst/>
          </a:prstGeom>
          <a:noFill/>
        </p:spPr>
        <p:txBody>
          <a:bodyPr wrap="square">
            <a:spAutoFit/>
          </a:bodyPr>
          <a:lstStyle/>
          <a:p>
            <a:pPr>
              <a:lnSpc>
                <a:spcPct val="150000"/>
              </a:lnSpc>
            </a:pPr>
            <a:r>
              <a:rPr lang="en-GB" sz="2800" b="1" dirty="0">
                <a:solidFill>
                  <a:srgbClr val="1E22AA"/>
                </a:solidFill>
                <a:latin typeface="Arial" panose="020B0604020202020204" pitchFamily="34" charset="0"/>
                <a:cs typeface="Arial" panose="020B0604020202020204" pitchFamily="34" charset="0"/>
              </a:rPr>
              <a:t>Don’t worry you will be taught these research skills.</a:t>
            </a:r>
          </a:p>
        </p:txBody>
      </p:sp>
    </p:spTree>
    <p:extLst>
      <p:ext uri="{BB962C8B-B14F-4D97-AF65-F5344CB8AC3E}">
        <p14:creationId xmlns:p14="http://schemas.microsoft.com/office/powerpoint/2010/main" val="3435582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with low confidence">
            <a:extLst>
              <a:ext uri="{FF2B5EF4-FFF2-40B4-BE49-F238E27FC236}">
                <a16:creationId xmlns:a16="http://schemas.microsoft.com/office/drawing/2014/main" id="{693C58D9-3179-9042-BD2D-14146B37FF3A}"/>
              </a:ext>
            </a:extLst>
          </p:cNvPr>
          <p:cNvPicPr>
            <a:picLocks noChangeAspect="1"/>
          </p:cNvPicPr>
          <p:nvPr/>
        </p:nvPicPr>
        <p:blipFill>
          <a:blip r:embed="rId2"/>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877932A6-8264-4DB7-85CE-D4CA2E42011F}"/>
              </a:ext>
            </a:extLst>
          </p:cNvPr>
          <p:cNvSpPr/>
          <p:nvPr/>
        </p:nvSpPr>
        <p:spPr>
          <a:xfrm>
            <a:off x="298476" y="678656"/>
            <a:ext cx="11595048" cy="3108543"/>
          </a:xfrm>
          <a:prstGeom prst="rect">
            <a:avLst/>
          </a:prstGeom>
        </p:spPr>
        <p:txBody>
          <a:bodyPr wrap="square">
            <a:spAutoFit/>
          </a:bodyPr>
          <a:lstStyle/>
          <a:p>
            <a:pPr algn="ctr"/>
            <a:r>
              <a:rPr lang="en-US" sz="6000" b="1" dirty="0">
                <a:solidFill>
                  <a:schemeClr val="bg1"/>
                </a:solidFill>
                <a:latin typeface="Arial" panose="020B0604020202020204" pitchFamily="34" charset="0"/>
                <a:cs typeface="Arial" panose="020B0604020202020204" pitchFamily="34" charset="0"/>
              </a:rPr>
              <a:t>Young Researchers/</a:t>
            </a:r>
          </a:p>
          <a:p>
            <a:pPr algn="ctr"/>
            <a:r>
              <a:rPr lang="en-US" sz="6000" b="1" dirty="0">
                <a:solidFill>
                  <a:schemeClr val="bg1"/>
                </a:solidFill>
                <a:latin typeface="Arial" panose="020B0604020202020204" pitchFamily="34" charset="0"/>
                <a:cs typeface="Arial" panose="020B0604020202020204" pitchFamily="34" charset="0"/>
              </a:rPr>
              <a:t>Insight Investigators</a:t>
            </a:r>
          </a:p>
          <a:p>
            <a:pPr algn="ctr"/>
            <a:endParaRPr lang="en-US" b="1" dirty="0">
              <a:solidFill>
                <a:schemeClr val="bg1"/>
              </a:solidFill>
              <a:cs typeface="Arial" charset="0"/>
            </a:endParaRPr>
          </a:p>
          <a:p>
            <a:pPr algn="ctr"/>
            <a:endParaRPr lang="en-US" b="1" dirty="0">
              <a:solidFill>
                <a:schemeClr val="bg1"/>
              </a:solidFill>
              <a:cs typeface="Arial" charset="0"/>
            </a:endParaRPr>
          </a:p>
          <a:p>
            <a:pPr algn="ctr"/>
            <a:r>
              <a:rPr lang="en-US" sz="4000" b="1" dirty="0">
                <a:solidFill>
                  <a:schemeClr val="bg1"/>
                </a:solidFill>
                <a:latin typeface="Arial" panose="020B0604020202020204" pitchFamily="34" charset="0"/>
                <a:cs typeface="Arial" panose="020B0604020202020204" pitchFamily="34" charset="0"/>
              </a:rPr>
              <a:t>Module 1 – Youth Voice and what is research?</a:t>
            </a:r>
          </a:p>
        </p:txBody>
      </p:sp>
      <p:pic>
        <p:nvPicPr>
          <p:cNvPr id="5" name="Graphic 4" descr="Megaphone1 with solid fill">
            <a:extLst>
              <a:ext uri="{FF2B5EF4-FFF2-40B4-BE49-F238E27FC236}">
                <a16:creationId xmlns:a16="http://schemas.microsoft.com/office/drawing/2014/main" id="{B2C72622-27B2-4661-A732-481C56D6DED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82981" y="4098734"/>
            <a:ext cx="1992687" cy="1992687"/>
          </a:xfrm>
          <a:prstGeom prst="rect">
            <a:avLst/>
          </a:prstGeom>
        </p:spPr>
      </p:pic>
    </p:spTree>
    <p:extLst>
      <p:ext uri="{BB962C8B-B14F-4D97-AF65-F5344CB8AC3E}">
        <p14:creationId xmlns:p14="http://schemas.microsoft.com/office/powerpoint/2010/main" val="16266300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E317C7D7-2965-7547-80B2-0354B6DC113F}"/>
              </a:ext>
            </a:extLst>
          </p:cNvPr>
          <p:cNvPicPr>
            <a:picLocks noChangeAspect="1"/>
          </p:cNvPicPr>
          <p:nvPr/>
        </p:nvPicPr>
        <p:blipFill>
          <a:blip r:embed="rId3"/>
          <a:stretch>
            <a:fillRect/>
          </a:stretch>
        </p:blipFill>
        <p:spPr>
          <a:xfrm>
            <a:off x="-1" y="0"/>
            <a:ext cx="12192000" cy="6858000"/>
          </a:xfrm>
          <a:prstGeom prst="rect">
            <a:avLst/>
          </a:prstGeom>
        </p:spPr>
      </p:pic>
      <p:graphicFrame>
        <p:nvGraphicFramePr>
          <p:cNvPr id="7" name="Chart 6">
            <a:extLst>
              <a:ext uri="{FF2B5EF4-FFF2-40B4-BE49-F238E27FC236}">
                <a16:creationId xmlns:a16="http://schemas.microsoft.com/office/drawing/2014/main" id="{B55A4CFA-8547-49CA-A9C6-B54B1B56AAD9}"/>
              </a:ext>
            </a:extLst>
          </p:cNvPr>
          <p:cNvGraphicFramePr/>
          <p:nvPr/>
        </p:nvGraphicFramePr>
        <p:xfrm>
          <a:off x="287826" y="1562509"/>
          <a:ext cx="6323039" cy="5010558"/>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1">
            <a:extLst>
              <a:ext uri="{FF2B5EF4-FFF2-40B4-BE49-F238E27FC236}">
                <a16:creationId xmlns:a16="http://schemas.microsoft.com/office/drawing/2014/main" id="{3D249E97-BB3E-42BC-B801-EA9C585272EA}"/>
              </a:ext>
            </a:extLst>
          </p:cNvPr>
          <p:cNvSpPr txBox="1">
            <a:spLocks noChangeArrowheads="1"/>
          </p:cNvSpPr>
          <p:nvPr/>
        </p:nvSpPr>
        <p:spPr bwMode="auto">
          <a:xfrm>
            <a:off x="390832" y="364630"/>
            <a:ext cx="11410335" cy="830997"/>
          </a:xfrm>
          <a:prstGeom prst="rect">
            <a:avLst/>
          </a:prstGeom>
          <a:noFill/>
          <a:ln w="9525">
            <a:noFill/>
            <a:miter lim="800000"/>
            <a:headEnd/>
            <a:tailEnd/>
          </a:ln>
        </p:spPr>
        <p:txBody>
          <a:bodyPr wrap="square" anchor="ctr">
            <a:spAutoFit/>
          </a:bodyPr>
          <a:lstStyle/>
          <a:p>
            <a:r>
              <a:rPr lang="en-US" sz="4800" dirty="0">
                <a:solidFill>
                  <a:srgbClr val="E31C79"/>
                </a:solidFill>
                <a:latin typeface="Arial "/>
                <a:cs typeface="Arial" panose="020B0604020202020204" pitchFamily="34" charset="0"/>
              </a:rPr>
              <a:t>Think Inclusively……….</a:t>
            </a:r>
          </a:p>
        </p:txBody>
      </p:sp>
      <p:sp>
        <p:nvSpPr>
          <p:cNvPr id="6" name="TextBox 5">
            <a:extLst>
              <a:ext uri="{FF2B5EF4-FFF2-40B4-BE49-F238E27FC236}">
                <a16:creationId xmlns:a16="http://schemas.microsoft.com/office/drawing/2014/main" id="{69C56B98-BC4E-4E6D-8EE8-47187C149773}"/>
              </a:ext>
            </a:extLst>
          </p:cNvPr>
          <p:cNvSpPr txBox="1"/>
          <p:nvPr/>
        </p:nvSpPr>
        <p:spPr>
          <a:xfrm>
            <a:off x="510753" y="1186543"/>
            <a:ext cx="10417078" cy="5183150"/>
          </a:xfrm>
          <a:prstGeom prst="rect">
            <a:avLst/>
          </a:prstGeom>
          <a:noFill/>
        </p:spPr>
        <p:txBody>
          <a:bodyPr wrap="square">
            <a:spAutoFit/>
          </a:bodyPr>
          <a:lstStyle/>
          <a:p>
            <a:pPr>
              <a:lnSpc>
                <a:spcPct val="150000"/>
              </a:lnSpc>
            </a:pPr>
            <a:r>
              <a:rPr lang="en-US" sz="2800" b="1" dirty="0">
                <a:solidFill>
                  <a:srgbClr val="1E22AA"/>
                </a:solidFill>
                <a:latin typeface="Arial" panose="020B0604020202020204" pitchFamily="34" charset="0"/>
                <a:cs typeface="Arial" panose="020B0604020202020204" pitchFamily="34" charset="0"/>
              </a:rPr>
              <a:t>SURVEY </a:t>
            </a:r>
            <a:r>
              <a:rPr lang="en-US" sz="2800" dirty="0">
                <a:solidFill>
                  <a:srgbClr val="1E22AA"/>
                </a:solidFill>
                <a:latin typeface="Arial" panose="020B0604020202020204" pitchFamily="34" charset="0"/>
                <a:cs typeface="Arial" panose="020B0604020202020204" pitchFamily="34" charset="0"/>
              </a:rPr>
              <a:t>– How can I make sure that my survey can be understood by everyone? </a:t>
            </a:r>
          </a:p>
          <a:p>
            <a:pPr>
              <a:lnSpc>
                <a:spcPct val="150000"/>
              </a:lnSpc>
            </a:pPr>
            <a:r>
              <a:rPr lang="en-US" sz="2600" i="1" dirty="0">
                <a:solidFill>
                  <a:srgbClr val="1E22AA"/>
                </a:solidFill>
                <a:latin typeface="Arial" panose="020B0604020202020204" pitchFamily="34" charset="0"/>
                <a:cs typeface="Arial" panose="020B0604020202020204" pitchFamily="34" charset="0"/>
              </a:rPr>
              <a:t>Plain English, use of images to help with understanding, online versions to help students with writing difficulties.</a:t>
            </a:r>
          </a:p>
          <a:p>
            <a:pPr>
              <a:lnSpc>
                <a:spcPct val="150000"/>
              </a:lnSpc>
            </a:pPr>
            <a:r>
              <a:rPr lang="en-US" sz="2800" b="1" dirty="0">
                <a:solidFill>
                  <a:srgbClr val="1E22AA"/>
                </a:solidFill>
                <a:latin typeface="Arial" panose="020B0604020202020204" pitchFamily="34" charset="0"/>
                <a:cs typeface="Arial" panose="020B0604020202020204" pitchFamily="34" charset="0"/>
              </a:rPr>
              <a:t>FOCUS GROUP </a:t>
            </a:r>
            <a:r>
              <a:rPr lang="en-US" sz="2800" dirty="0">
                <a:solidFill>
                  <a:srgbClr val="1E22AA"/>
                </a:solidFill>
                <a:latin typeface="Arial" panose="020B0604020202020204" pitchFamily="34" charset="0"/>
                <a:cs typeface="Arial" panose="020B0604020202020204" pitchFamily="34" charset="0"/>
              </a:rPr>
              <a:t>– How can I make sure that everyone in my focus group can understand the questions and feels heard? </a:t>
            </a:r>
          </a:p>
          <a:p>
            <a:pPr>
              <a:lnSpc>
                <a:spcPct val="150000"/>
              </a:lnSpc>
            </a:pPr>
            <a:r>
              <a:rPr lang="en-US" sz="2600" i="1" dirty="0">
                <a:solidFill>
                  <a:srgbClr val="1E22AA"/>
                </a:solidFill>
                <a:latin typeface="Arial" panose="020B0604020202020204" pitchFamily="34" charset="0"/>
                <a:cs typeface="Arial" panose="020B0604020202020204" pitchFamily="34" charset="0"/>
              </a:rPr>
              <a:t>Plain English questions, use of emojis/images, asking for input </a:t>
            </a:r>
          </a:p>
          <a:p>
            <a:pPr>
              <a:lnSpc>
                <a:spcPct val="150000"/>
              </a:lnSpc>
            </a:pPr>
            <a:r>
              <a:rPr lang="en-US" sz="2600" i="1" dirty="0">
                <a:solidFill>
                  <a:srgbClr val="1E22AA"/>
                </a:solidFill>
                <a:latin typeface="Arial" panose="020B0604020202020204" pitchFamily="34" charset="0"/>
                <a:cs typeface="Arial" panose="020B0604020202020204" pitchFamily="34" charset="0"/>
              </a:rPr>
              <a:t>from everyone (“do you have any thoughts on that Jack”)?</a:t>
            </a:r>
          </a:p>
        </p:txBody>
      </p:sp>
      <p:pic>
        <p:nvPicPr>
          <p:cNvPr id="8" name="Graphic 7" descr="Clipboard with solid fill">
            <a:extLst>
              <a:ext uri="{FF2B5EF4-FFF2-40B4-BE49-F238E27FC236}">
                <a16:creationId xmlns:a16="http://schemas.microsoft.com/office/drawing/2014/main" id="{E336CFEE-84F2-4F1A-B2A8-286C51FFB7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09727" y="821737"/>
            <a:ext cx="1285406" cy="1285406"/>
          </a:xfrm>
          <a:prstGeom prst="rect">
            <a:avLst/>
          </a:prstGeom>
        </p:spPr>
      </p:pic>
    </p:spTree>
    <p:extLst>
      <p:ext uri="{BB962C8B-B14F-4D97-AF65-F5344CB8AC3E}">
        <p14:creationId xmlns:p14="http://schemas.microsoft.com/office/powerpoint/2010/main" val="24380841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E317C7D7-2965-7547-80B2-0354B6DC113F}"/>
              </a:ext>
            </a:extLst>
          </p:cNvPr>
          <p:cNvPicPr>
            <a:picLocks noChangeAspect="1"/>
          </p:cNvPicPr>
          <p:nvPr/>
        </p:nvPicPr>
        <p:blipFill>
          <a:blip r:embed="rId3"/>
          <a:stretch>
            <a:fillRect/>
          </a:stretch>
        </p:blipFill>
        <p:spPr>
          <a:xfrm>
            <a:off x="-1" y="0"/>
            <a:ext cx="12192000" cy="6858000"/>
          </a:xfrm>
          <a:prstGeom prst="rect">
            <a:avLst/>
          </a:prstGeom>
        </p:spPr>
      </p:pic>
      <p:graphicFrame>
        <p:nvGraphicFramePr>
          <p:cNvPr id="7" name="Chart 6">
            <a:extLst>
              <a:ext uri="{FF2B5EF4-FFF2-40B4-BE49-F238E27FC236}">
                <a16:creationId xmlns:a16="http://schemas.microsoft.com/office/drawing/2014/main" id="{B55A4CFA-8547-49CA-A9C6-B54B1B56AAD9}"/>
              </a:ext>
            </a:extLst>
          </p:cNvPr>
          <p:cNvGraphicFramePr/>
          <p:nvPr/>
        </p:nvGraphicFramePr>
        <p:xfrm>
          <a:off x="287826" y="1562509"/>
          <a:ext cx="6323039" cy="5010558"/>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1">
            <a:extLst>
              <a:ext uri="{FF2B5EF4-FFF2-40B4-BE49-F238E27FC236}">
                <a16:creationId xmlns:a16="http://schemas.microsoft.com/office/drawing/2014/main" id="{46AC063E-3976-4F4B-B94F-EF869BD6A11A}"/>
              </a:ext>
            </a:extLst>
          </p:cNvPr>
          <p:cNvSpPr txBox="1">
            <a:spLocks noChangeArrowheads="1"/>
          </p:cNvSpPr>
          <p:nvPr/>
        </p:nvSpPr>
        <p:spPr bwMode="auto">
          <a:xfrm>
            <a:off x="182994" y="172162"/>
            <a:ext cx="11410335" cy="830997"/>
          </a:xfrm>
          <a:prstGeom prst="rect">
            <a:avLst/>
          </a:prstGeom>
          <a:noFill/>
          <a:ln w="9525">
            <a:noFill/>
            <a:miter lim="800000"/>
            <a:headEnd/>
            <a:tailEnd/>
          </a:ln>
        </p:spPr>
        <p:txBody>
          <a:bodyPr wrap="square" anchor="ctr">
            <a:spAutoFit/>
          </a:bodyPr>
          <a:lstStyle/>
          <a:p>
            <a:r>
              <a:rPr lang="en-US" sz="4800" dirty="0">
                <a:solidFill>
                  <a:srgbClr val="E31C79"/>
                </a:solidFill>
                <a:latin typeface="Arial "/>
                <a:cs typeface="Arial" panose="020B0604020202020204" pitchFamily="34" charset="0"/>
              </a:rPr>
              <a:t>We would like you to try this…..</a:t>
            </a:r>
          </a:p>
        </p:txBody>
      </p:sp>
      <p:sp>
        <p:nvSpPr>
          <p:cNvPr id="6" name="TextBox 5">
            <a:extLst>
              <a:ext uri="{FF2B5EF4-FFF2-40B4-BE49-F238E27FC236}">
                <a16:creationId xmlns:a16="http://schemas.microsoft.com/office/drawing/2014/main" id="{27EB23DE-925F-4247-87D6-9FA8FBBA8B03}"/>
              </a:ext>
            </a:extLst>
          </p:cNvPr>
          <p:cNvSpPr txBox="1"/>
          <p:nvPr/>
        </p:nvSpPr>
        <p:spPr>
          <a:xfrm>
            <a:off x="287924" y="1144757"/>
            <a:ext cx="10680342" cy="5183150"/>
          </a:xfrm>
          <a:prstGeom prst="rect">
            <a:avLst/>
          </a:prstGeom>
          <a:noFill/>
        </p:spPr>
        <p:txBody>
          <a:bodyPr wrap="square">
            <a:spAutoFit/>
          </a:bodyPr>
          <a:lstStyle/>
          <a:p>
            <a:pPr>
              <a:lnSpc>
                <a:spcPct val="150000"/>
              </a:lnSpc>
            </a:pPr>
            <a:r>
              <a:rPr lang="en-US" sz="2800" dirty="0">
                <a:solidFill>
                  <a:srgbClr val="1E22AA"/>
                </a:solidFill>
                <a:latin typeface="Arial" panose="020B0604020202020204" pitchFamily="34" charset="0"/>
                <a:cs typeface="Arial" panose="020B0604020202020204" pitchFamily="34" charset="0"/>
              </a:rPr>
              <a:t>Think of 3 Questions you can ask in your survey </a:t>
            </a:r>
          </a:p>
          <a:p>
            <a:pPr>
              <a:lnSpc>
                <a:spcPct val="150000"/>
              </a:lnSpc>
            </a:pPr>
            <a:r>
              <a:rPr lang="en-US" sz="2800" dirty="0">
                <a:solidFill>
                  <a:srgbClr val="1E22AA"/>
                </a:solidFill>
                <a:latin typeface="Arial" panose="020B0604020202020204" pitchFamily="34" charset="0"/>
                <a:cs typeface="Arial" panose="020B0604020202020204" pitchFamily="34" charset="0"/>
              </a:rPr>
              <a:t>(people who like PE or school sport)</a:t>
            </a:r>
          </a:p>
          <a:p>
            <a:pPr>
              <a:lnSpc>
                <a:spcPct val="150000"/>
              </a:lnSpc>
            </a:pPr>
            <a:r>
              <a:rPr lang="en-US" sz="2800" dirty="0">
                <a:solidFill>
                  <a:srgbClr val="1E22AA"/>
                </a:solidFill>
                <a:latin typeface="Arial" panose="020B0604020202020204" pitchFamily="34" charset="0"/>
                <a:cs typeface="Arial" panose="020B0604020202020204" pitchFamily="34" charset="0"/>
              </a:rPr>
              <a:t>- </a:t>
            </a:r>
            <a:r>
              <a:rPr lang="en-US" sz="2800" dirty="0">
                <a:solidFill>
                  <a:srgbClr val="E31C79"/>
                </a:solidFill>
                <a:latin typeface="Arial" panose="020B0604020202020204" pitchFamily="34" charset="0"/>
                <a:cs typeface="Arial" panose="020B0604020202020204" pitchFamily="34" charset="0"/>
              </a:rPr>
              <a:t>why should these be different to the focus group questions</a:t>
            </a:r>
            <a:r>
              <a:rPr lang="en-US" sz="2800" dirty="0">
                <a:solidFill>
                  <a:srgbClr val="1E22AA"/>
                </a:solidFill>
                <a:latin typeface="Arial" panose="020B0604020202020204" pitchFamily="34" charset="0"/>
                <a:cs typeface="Arial" panose="020B0604020202020204" pitchFamily="34" charset="0"/>
              </a:rPr>
              <a:t>?</a:t>
            </a:r>
          </a:p>
          <a:p>
            <a:pPr>
              <a:lnSpc>
                <a:spcPct val="150000"/>
              </a:lnSpc>
            </a:pPr>
            <a:endParaRPr lang="en-US" sz="2800" b="1" dirty="0">
              <a:solidFill>
                <a:srgbClr val="1E22AA"/>
              </a:solidFill>
              <a:latin typeface="Arial" panose="020B0604020202020204" pitchFamily="34" charset="0"/>
              <a:cs typeface="Arial" panose="020B0604020202020204" pitchFamily="34" charset="0"/>
            </a:endParaRPr>
          </a:p>
          <a:p>
            <a:pPr>
              <a:lnSpc>
                <a:spcPct val="150000"/>
              </a:lnSpc>
            </a:pPr>
            <a:r>
              <a:rPr lang="en-US" sz="2800" dirty="0">
                <a:solidFill>
                  <a:srgbClr val="1E22AA"/>
                </a:solidFill>
                <a:latin typeface="Arial" panose="020B0604020202020204" pitchFamily="34" charset="0"/>
                <a:cs typeface="Arial" panose="020B0604020202020204" pitchFamily="34" charset="0"/>
              </a:rPr>
              <a:t>Think of 3 Questions you can ask in your focus group</a:t>
            </a:r>
          </a:p>
          <a:p>
            <a:pPr>
              <a:lnSpc>
                <a:spcPct val="150000"/>
              </a:lnSpc>
            </a:pPr>
            <a:r>
              <a:rPr lang="en-US" sz="2800" dirty="0">
                <a:solidFill>
                  <a:srgbClr val="1E22AA"/>
                </a:solidFill>
                <a:latin typeface="Arial" panose="020B0604020202020204" pitchFamily="34" charset="0"/>
                <a:cs typeface="Arial" panose="020B0604020202020204" pitchFamily="34" charset="0"/>
              </a:rPr>
              <a:t>(people who do not like or engage in PE or school sport)</a:t>
            </a:r>
          </a:p>
          <a:p>
            <a:pPr>
              <a:lnSpc>
                <a:spcPct val="150000"/>
              </a:lnSpc>
            </a:pPr>
            <a:r>
              <a:rPr lang="en-US" sz="2800" dirty="0">
                <a:solidFill>
                  <a:srgbClr val="1E22AA"/>
                </a:solidFill>
                <a:latin typeface="Arial" panose="020B0604020202020204" pitchFamily="34" charset="0"/>
                <a:cs typeface="Arial" panose="020B0604020202020204" pitchFamily="34" charset="0"/>
              </a:rPr>
              <a:t>- </a:t>
            </a:r>
            <a:r>
              <a:rPr lang="en-US" sz="2800" dirty="0">
                <a:solidFill>
                  <a:srgbClr val="E31C79"/>
                </a:solidFill>
                <a:latin typeface="Arial" panose="020B0604020202020204" pitchFamily="34" charset="0"/>
                <a:cs typeface="Arial" panose="020B0604020202020204" pitchFamily="34" charset="0"/>
              </a:rPr>
              <a:t>why should these be different to your survey questions?</a:t>
            </a:r>
          </a:p>
          <a:p>
            <a:pPr>
              <a:lnSpc>
                <a:spcPct val="150000"/>
              </a:lnSpc>
            </a:pPr>
            <a:endParaRPr lang="en-US" sz="2800" b="1" dirty="0">
              <a:latin typeface="Arial" panose="020B0604020202020204" pitchFamily="34" charset="0"/>
              <a:cs typeface="Arial" panose="020B0604020202020204" pitchFamily="34" charset="0"/>
            </a:endParaRPr>
          </a:p>
        </p:txBody>
      </p:sp>
      <p:pic>
        <p:nvPicPr>
          <p:cNvPr id="8" name="Graphic 7" descr="Clipboard with solid fill">
            <a:extLst>
              <a:ext uri="{FF2B5EF4-FFF2-40B4-BE49-F238E27FC236}">
                <a16:creationId xmlns:a16="http://schemas.microsoft.com/office/drawing/2014/main" id="{025553BE-9B74-428C-84E9-5E11DDFD4CA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100085" y="1728095"/>
            <a:ext cx="1285406" cy="1285406"/>
          </a:xfrm>
          <a:prstGeom prst="rect">
            <a:avLst/>
          </a:prstGeom>
        </p:spPr>
      </p:pic>
      <p:pic>
        <p:nvPicPr>
          <p:cNvPr id="9" name="Graphic 8" descr="Group brainstorm with solid fill">
            <a:extLst>
              <a:ext uri="{FF2B5EF4-FFF2-40B4-BE49-F238E27FC236}">
                <a16:creationId xmlns:a16="http://schemas.microsoft.com/office/drawing/2014/main" id="{16B0DDAE-AD9F-4A2D-AF88-446EFB31266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86738" y="3790317"/>
            <a:ext cx="1226695" cy="1226695"/>
          </a:xfrm>
          <a:prstGeom prst="rect">
            <a:avLst/>
          </a:prstGeom>
        </p:spPr>
      </p:pic>
    </p:spTree>
    <p:extLst>
      <p:ext uri="{BB962C8B-B14F-4D97-AF65-F5344CB8AC3E}">
        <p14:creationId xmlns:p14="http://schemas.microsoft.com/office/powerpoint/2010/main" val="23664470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E317C7D7-2965-7547-80B2-0354B6DC113F}"/>
              </a:ext>
            </a:extLst>
          </p:cNvPr>
          <p:cNvPicPr>
            <a:picLocks noChangeAspect="1"/>
          </p:cNvPicPr>
          <p:nvPr/>
        </p:nvPicPr>
        <p:blipFill>
          <a:blip r:embed="rId3"/>
          <a:stretch>
            <a:fillRect/>
          </a:stretch>
        </p:blipFill>
        <p:spPr>
          <a:xfrm>
            <a:off x="-1" y="0"/>
            <a:ext cx="12192000" cy="6858000"/>
          </a:xfrm>
          <a:prstGeom prst="rect">
            <a:avLst/>
          </a:prstGeom>
        </p:spPr>
      </p:pic>
      <p:graphicFrame>
        <p:nvGraphicFramePr>
          <p:cNvPr id="7" name="Chart 6">
            <a:extLst>
              <a:ext uri="{FF2B5EF4-FFF2-40B4-BE49-F238E27FC236}">
                <a16:creationId xmlns:a16="http://schemas.microsoft.com/office/drawing/2014/main" id="{B55A4CFA-8547-49CA-A9C6-B54B1B56AAD9}"/>
              </a:ext>
            </a:extLst>
          </p:cNvPr>
          <p:cNvGraphicFramePr/>
          <p:nvPr/>
        </p:nvGraphicFramePr>
        <p:xfrm>
          <a:off x="287826" y="1562509"/>
          <a:ext cx="6323039" cy="5010558"/>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1">
            <a:extLst>
              <a:ext uri="{FF2B5EF4-FFF2-40B4-BE49-F238E27FC236}">
                <a16:creationId xmlns:a16="http://schemas.microsoft.com/office/drawing/2014/main" id="{816EA59F-DB59-458B-A42C-0646C7013464}"/>
              </a:ext>
            </a:extLst>
          </p:cNvPr>
          <p:cNvSpPr txBox="1">
            <a:spLocks noChangeArrowheads="1"/>
          </p:cNvSpPr>
          <p:nvPr/>
        </p:nvSpPr>
        <p:spPr bwMode="auto">
          <a:xfrm>
            <a:off x="390832" y="587661"/>
            <a:ext cx="11410335" cy="830997"/>
          </a:xfrm>
          <a:prstGeom prst="rect">
            <a:avLst/>
          </a:prstGeom>
          <a:noFill/>
          <a:ln w="9525">
            <a:noFill/>
            <a:miter lim="800000"/>
            <a:headEnd/>
            <a:tailEnd/>
          </a:ln>
        </p:spPr>
        <p:txBody>
          <a:bodyPr wrap="square" anchor="ctr">
            <a:spAutoFit/>
          </a:bodyPr>
          <a:lstStyle/>
          <a:p>
            <a:r>
              <a:rPr lang="en-US" sz="4800" dirty="0">
                <a:solidFill>
                  <a:srgbClr val="E31C79"/>
                </a:solidFill>
                <a:latin typeface="Arial "/>
                <a:cs typeface="Arial" panose="020B0604020202020204" pitchFamily="34" charset="0"/>
              </a:rPr>
              <a:t>Call To Action!</a:t>
            </a:r>
          </a:p>
        </p:txBody>
      </p:sp>
      <p:pic>
        <p:nvPicPr>
          <p:cNvPr id="6" name="Graphic 5" descr="Clipboard with solid fill">
            <a:extLst>
              <a:ext uri="{FF2B5EF4-FFF2-40B4-BE49-F238E27FC236}">
                <a16:creationId xmlns:a16="http://schemas.microsoft.com/office/drawing/2014/main" id="{20198EC6-1B4D-4A68-AA5D-C1544C32949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61978" y="360456"/>
            <a:ext cx="1285406" cy="1285406"/>
          </a:xfrm>
          <a:prstGeom prst="rect">
            <a:avLst/>
          </a:prstGeom>
        </p:spPr>
      </p:pic>
      <p:pic>
        <p:nvPicPr>
          <p:cNvPr id="8" name="Graphic 7" descr="Group brainstorm with solid fill">
            <a:extLst>
              <a:ext uri="{FF2B5EF4-FFF2-40B4-BE49-F238E27FC236}">
                <a16:creationId xmlns:a16="http://schemas.microsoft.com/office/drawing/2014/main" id="{4DCB5CA7-83F2-45F5-A662-E3E7069E0EF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60928" y="419167"/>
            <a:ext cx="1226695" cy="1226695"/>
          </a:xfrm>
          <a:prstGeom prst="rect">
            <a:avLst/>
          </a:prstGeom>
        </p:spPr>
      </p:pic>
      <p:sp>
        <p:nvSpPr>
          <p:cNvPr id="9" name="TextBox 8">
            <a:extLst>
              <a:ext uri="{FF2B5EF4-FFF2-40B4-BE49-F238E27FC236}">
                <a16:creationId xmlns:a16="http://schemas.microsoft.com/office/drawing/2014/main" id="{4F9966AA-28AB-4C08-9A85-A31079C93579}"/>
              </a:ext>
            </a:extLst>
          </p:cNvPr>
          <p:cNvSpPr txBox="1"/>
          <p:nvPr/>
        </p:nvSpPr>
        <p:spPr>
          <a:xfrm>
            <a:off x="390832" y="5510558"/>
            <a:ext cx="9644708" cy="954107"/>
          </a:xfrm>
          <a:prstGeom prst="rect">
            <a:avLst/>
          </a:prstGeom>
          <a:noFill/>
        </p:spPr>
        <p:txBody>
          <a:bodyPr wrap="square">
            <a:spAutoFit/>
          </a:bodyPr>
          <a:lstStyle/>
          <a:p>
            <a:r>
              <a:rPr lang="en-US" sz="2800" b="1" dirty="0">
                <a:solidFill>
                  <a:srgbClr val="1E22AA"/>
                </a:solidFill>
                <a:latin typeface="Arial" panose="020B0604020202020204" pitchFamily="34" charset="0"/>
                <a:cs typeface="Arial" panose="020B0604020202020204" pitchFamily="34" charset="0"/>
              </a:rPr>
              <a:t>Work with your school staff and share your insight to them!</a:t>
            </a:r>
            <a:endParaRPr lang="en-GB" sz="2800" dirty="0">
              <a:solidFill>
                <a:srgbClr val="1E22AA"/>
              </a:solidFill>
            </a:endParaRPr>
          </a:p>
        </p:txBody>
      </p:sp>
      <p:sp>
        <p:nvSpPr>
          <p:cNvPr id="10" name="TextBox 9">
            <a:extLst>
              <a:ext uri="{FF2B5EF4-FFF2-40B4-BE49-F238E27FC236}">
                <a16:creationId xmlns:a16="http://schemas.microsoft.com/office/drawing/2014/main" id="{57DE531E-124B-48CD-A8AF-D37BA0B9F3D9}"/>
              </a:ext>
            </a:extLst>
          </p:cNvPr>
          <p:cNvSpPr txBox="1"/>
          <p:nvPr/>
        </p:nvSpPr>
        <p:spPr>
          <a:xfrm>
            <a:off x="445903" y="1806921"/>
            <a:ext cx="11310650" cy="3244158"/>
          </a:xfrm>
          <a:prstGeom prst="rect">
            <a:avLst/>
          </a:prstGeom>
          <a:noFill/>
        </p:spPr>
        <p:txBody>
          <a:bodyPr wrap="square">
            <a:spAutoFit/>
          </a:bodyPr>
          <a:lstStyle/>
          <a:p>
            <a:pPr>
              <a:lnSpc>
                <a:spcPct val="150000"/>
              </a:lnSpc>
            </a:pPr>
            <a:r>
              <a:rPr lang="en-US" sz="2800" b="1" dirty="0">
                <a:solidFill>
                  <a:srgbClr val="1E22AA"/>
                </a:solidFill>
                <a:latin typeface="Arial" panose="020B0604020202020204" pitchFamily="34" charset="0"/>
                <a:cs typeface="Arial" panose="020B0604020202020204" pitchFamily="34" charset="0"/>
              </a:rPr>
              <a:t>SURVEY </a:t>
            </a:r>
            <a:r>
              <a:rPr lang="en-US" sz="2800" dirty="0">
                <a:solidFill>
                  <a:srgbClr val="1E22AA"/>
                </a:solidFill>
                <a:latin typeface="Arial" panose="020B0604020202020204" pitchFamily="34" charset="0"/>
                <a:cs typeface="Arial" panose="020B0604020202020204" pitchFamily="34" charset="0"/>
              </a:rPr>
              <a:t>– give this to at least 20 people at your school to complete – these people will already be participating in PE and/or school sport.</a:t>
            </a:r>
          </a:p>
          <a:p>
            <a:pPr>
              <a:lnSpc>
                <a:spcPct val="150000"/>
              </a:lnSpc>
            </a:pPr>
            <a:r>
              <a:rPr lang="en-US" sz="2800" dirty="0">
                <a:solidFill>
                  <a:srgbClr val="1E22AA"/>
                </a:solidFill>
                <a:latin typeface="Arial" panose="020B0604020202020204" pitchFamily="34" charset="0"/>
                <a:cs typeface="Arial" panose="020B0604020202020204" pitchFamily="34" charset="0"/>
              </a:rPr>
              <a:t> </a:t>
            </a:r>
          </a:p>
          <a:p>
            <a:pPr>
              <a:lnSpc>
                <a:spcPct val="150000"/>
              </a:lnSpc>
            </a:pPr>
            <a:r>
              <a:rPr lang="en-US" sz="2800" b="1" dirty="0">
                <a:solidFill>
                  <a:srgbClr val="1E22AA"/>
                </a:solidFill>
                <a:latin typeface="Arial" panose="020B0604020202020204" pitchFamily="34" charset="0"/>
                <a:cs typeface="Arial" panose="020B0604020202020204" pitchFamily="34" charset="0"/>
              </a:rPr>
              <a:t>FOCUS GROUP </a:t>
            </a:r>
            <a:r>
              <a:rPr lang="en-US" sz="2800" dirty="0">
                <a:solidFill>
                  <a:srgbClr val="1E22AA"/>
                </a:solidFill>
                <a:latin typeface="Arial" panose="020B0604020202020204" pitchFamily="34" charset="0"/>
                <a:cs typeface="Arial" panose="020B0604020202020204" pitchFamily="34" charset="0"/>
              </a:rPr>
              <a:t>– with 5 people from your school who do not like PE or who have never taken part in school sport.</a:t>
            </a:r>
          </a:p>
        </p:txBody>
      </p:sp>
    </p:spTree>
    <p:extLst>
      <p:ext uri="{BB962C8B-B14F-4D97-AF65-F5344CB8AC3E}">
        <p14:creationId xmlns:p14="http://schemas.microsoft.com/office/powerpoint/2010/main" val="28658494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chart&#10;&#10;Description automatically generated">
            <a:extLst>
              <a:ext uri="{FF2B5EF4-FFF2-40B4-BE49-F238E27FC236}">
                <a16:creationId xmlns:a16="http://schemas.microsoft.com/office/drawing/2014/main" id="{396F5590-DDE2-9945-AFEC-CD187A4B42BD}"/>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987470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F2DE1F02-1AA6-7B4B-A623-1942DF48657B}"/>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1">
            <a:extLst>
              <a:ext uri="{FF2B5EF4-FFF2-40B4-BE49-F238E27FC236}">
                <a16:creationId xmlns:a16="http://schemas.microsoft.com/office/drawing/2014/main" id="{A85BDF4D-0B60-3F45-88C3-0F3C02298D1D}"/>
              </a:ext>
            </a:extLst>
          </p:cNvPr>
          <p:cNvSpPr txBox="1">
            <a:spLocks noChangeArrowheads="1"/>
          </p:cNvSpPr>
          <p:nvPr/>
        </p:nvSpPr>
        <p:spPr bwMode="auto">
          <a:xfrm>
            <a:off x="115596" y="1339698"/>
            <a:ext cx="12076403" cy="51398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GB" sz="4800" b="1" dirty="0">
              <a:solidFill>
                <a:srgbClr val="009FE3"/>
              </a:solidFill>
              <a:latin typeface="Calibri" charset="0"/>
              <a:cs typeface="Arial" charset="0"/>
            </a:endParaRPr>
          </a:p>
          <a:p>
            <a:pPr marL="457200" indent="-457200">
              <a:lnSpc>
                <a:spcPct val="150000"/>
              </a:lnSpc>
              <a:buFont typeface="Arial" panose="020B0604020202020204" pitchFamily="34" charset="0"/>
              <a:buChar char="•"/>
            </a:pPr>
            <a:r>
              <a:rPr lang="en-US" sz="2800" dirty="0">
                <a:latin typeface="Arial" panose="020B0604020202020204" pitchFamily="34" charset="0"/>
                <a:cs typeface="Arial" panose="020B0604020202020204" pitchFamily="34" charset="0"/>
              </a:rPr>
              <a:t>Enable Young People to become the “researchers” or “investigators”.</a:t>
            </a:r>
          </a:p>
          <a:p>
            <a:pPr marL="457200" indent="-457200">
              <a:lnSpc>
                <a:spcPct val="150000"/>
              </a:lnSpc>
              <a:buFont typeface="Arial" panose="020B0604020202020204" pitchFamily="34" charset="0"/>
              <a:buChar char="•"/>
            </a:pPr>
            <a:r>
              <a:rPr lang="en-US" sz="2800" dirty="0">
                <a:latin typeface="Arial" panose="020B0604020202020204" pitchFamily="34" charset="0"/>
                <a:cs typeface="Arial" panose="020B0604020202020204" pitchFamily="34" charset="0"/>
              </a:rPr>
              <a:t>Find out what your peers think about PE and school sport.</a:t>
            </a:r>
          </a:p>
          <a:p>
            <a:pPr marL="457200" indent="-457200">
              <a:lnSpc>
                <a:spcPct val="150000"/>
              </a:lnSpc>
              <a:buFont typeface="Arial" panose="020B0604020202020204" pitchFamily="34" charset="0"/>
              <a:buChar char="•"/>
            </a:pPr>
            <a:r>
              <a:rPr lang="en-US" sz="2800" dirty="0">
                <a:latin typeface="Arial" panose="020B0604020202020204" pitchFamily="34" charset="0"/>
                <a:cs typeface="Arial" panose="020B0604020202020204" pitchFamily="34" charset="0"/>
              </a:rPr>
              <a:t>Design an insight toolkit so you can collect info and use your findings.</a:t>
            </a:r>
          </a:p>
          <a:p>
            <a:pPr marL="457200" indent="-457200">
              <a:lnSpc>
                <a:spcPct val="150000"/>
              </a:lnSpc>
              <a:buFont typeface="Arial" panose="020B0604020202020204" pitchFamily="34" charset="0"/>
              <a:buChar char="•"/>
            </a:pPr>
            <a:r>
              <a:rPr lang="en-US" sz="2800" dirty="0">
                <a:latin typeface="Arial" panose="020B0604020202020204" pitchFamily="34" charset="0"/>
                <a:cs typeface="Arial" panose="020B0604020202020204" pitchFamily="34" charset="0"/>
              </a:rPr>
              <a:t>Develop skills to use these tools to collect information from your peers.</a:t>
            </a:r>
          </a:p>
          <a:p>
            <a:pPr marL="457200" indent="-457200">
              <a:lnSpc>
                <a:spcPct val="150000"/>
              </a:lnSpc>
              <a:buFont typeface="Arial" panose="020B0604020202020204" pitchFamily="34" charset="0"/>
              <a:buChar char="•"/>
            </a:pPr>
            <a:r>
              <a:rPr lang="en-US" sz="2800" dirty="0">
                <a:latin typeface="Arial" panose="020B0604020202020204" pitchFamily="34" charset="0"/>
                <a:cs typeface="Arial" panose="020B0604020202020204" pitchFamily="34" charset="0"/>
              </a:rPr>
              <a:t>Help to develop ideas on how to feed back to your school staff and school councils.</a:t>
            </a:r>
          </a:p>
          <a:p>
            <a:pPr eaLnBrk="1" hangingPunct="1"/>
            <a:endParaRPr lang="en-US" sz="2800" dirty="0">
              <a:solidFill>
                <a:srgbClr val="1E22AA"/>
              </a:solidFill>
              <a:cs typeface="Arial" charset="0"/>
            </a:endParaRPr>
          </a:p>
        </p:txBody>
      </p:sp>
      <p:sp>
        <p:nvSpPr>
          <p:cNvPr id="4" name="TextBox 1">
            <a:extLst>
              <a:ext uri="{FF2B5EF4-FFF2-40B4-BE49-F238E27FC236}">
                <a16:creationId xmlns:a16="http://schemas.microsoft.com/office/drawing/2014/main" id="{6B3B473C-5F5A-4BA0-80C8-C3299E9B9EDC}"/>
              </a:ext>
            </a:extLst>
          </p:cNvPr>
          <p:cNvSpPr txBox="1">
            <a:spLocks noChangeArrowheads="1"/>
          </p:cNvSpPr>
          <p:nvPr/>
        </p:nvSpPr>
        <p:spPr bwMode="auto">
          <a:xfrm>
            <a:off x="351156" y="-76770"/>
            <a:ext cx="11489688" cy="2308324"/>
          </a:xfrm>
          <a:prstGeom prst="rect">
            <a:avLst/>
          </a:prstGeom>
          <a:noFill/>
          <a:ln w="9525">
            <a:noFill/>
            <a:miter lim="800000"/>
            <a:headEnd/>
            <a:tailEnd/>
          </a:ln>
        </p:spPr>
        <p:txBody>
          <a:bodyPr wrap="square" anchor="ctr">
            <a:spAutoFit/>
          </a:bodyPr>
          <a:lstStyle/>
          <a:p>
            <a:pPr algn="ctr"/>
            <a:r>
              <a:rPr lang="en-US" sz="4800" b="1" dirty="0">
                <a:solidFill>
                  <a:srgbClr val="FF0000"/>
                </a:solidFill>
                <a:latin typeface="Arial" panose="020B0604020202020204" pitchFamily="34" charset="0"/>
                <a:cs typeface="Arial" panose="020B0604020202020204" pitchFamily="34" charset="0"/>
              </a:rPr>
              <a:t>Research for Young People designed by Young People, delivered by Young People.</a:t>
            </a:r>
          </a:p>
        </p:txBody>
      </p:sp>
    </p:spTree>
    <p:extLst>
      <p:ext uri="{BB962C8B-B14F-4D97-AF65-F5344CB8AC3E}">
        <p14:creationId xmlns:p14="http://schemas.microsoft.com/office/powerpoint/2010/main" val="1955934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E37CAE4B-3366-F749-8EF3-451CD7D2B806}"/>
              </a:ext>
            </a:extLst>
          </p:cNvPr>
          <p:cNvPicPr>
            <a:picLocks noChangeAspect="1"/>
          </p:cNvPicPr>
          <p:nvPr/>
        </p:nvPicPr>
        <p:blipFill>
          <a:blip r:embed="rId3"/>
          <a:stretch>
            <a:fillRect/>
          </a:stretch>
        </p:blipFill>
        <p:spPr>
          <a:xfrm>
            <a:off x="0" y="0"/>
            <a:ext cx="12192000" cy="6858000"/>
          </a:xfrm>
          <a:prstGeom prst="rect">
            <a:avLst/>
          </a:prstGeom>
        </p:spPr>
      </p:pic>
      <p:sp>
        <p:nvSpPr>
          <p:cNvPr id="4" name="TextBox 1">
            <a:extLst>
              <a:ext uri="{FF2B5EF4-FFF2-40B4-BE49-F238E27FC236}">
                <a16:creationId xmlns:a16="http://schemas.microsoft.com/office/drawing/2014/main" id="{83DBA059-4004-4073-9280-DBA47CC125BB}"/>
              </a:ext>
            </a:extLst>
          </p:cNvPr>
          <p:cNvSpPr txBox="1">
            <a:spLocks noChangeArrowheads="1"/>
          </p:cNvSpPr>
          <p:nvPr/>
        </p:nvSpPr>
        <p:spPr bwMode="auto">
          <a:xfrm>
            <a:off x="361773" y="-52505"/>
            <a:ext cx="11468453" cy="2308324"/>
          </a:xfrm>
          <a:prstGeom prst="rect">
            <a:avLst/>
          </a:prstGeom>
          <a:noFill/>
          <a:ln w="9525">
            <a:noFill/>
            <a:miter lim="800000"/>
            <a:headEnd/>
            <a:tailEnd/>
          </a:ln>
        </p:spPr>
        <p:txBody>
          <a:bodyPr wrap="square" anchor="ctr">
            <a:spAutoFit/>
          </a:bodyPr>
          <a:lstStyle/>
          <a:p>
            <a:r>
              <a:rPr lang="en-US" sz="4800" b="1" dirty="0">
                <a:solidFill>
                  <a:srgbClr val="FF0000"/>
                </a:solidFill>
                <a:latin typeface="Arial" panose="020B0604020202020204" pitchFamily="34" charset="0"/>
                <a:cs typeface="Arial" panose="020B0604020202020204" pitchFamily="34" charset="0"/>
              </a:rPr>
              <a:t>Youth Voice – why is it important?</a:t>
            </a:r>
          </a:p>
          <a:p>
            <a:pPr algn="ctr"/>
            <a:r>
              <a:rPr lang="en-US" sz="4800" b="1" dirty="0">
                <a:solidFill>
                  <a:srgbClr val="FF0000"/>
                </a:solidFill>
                <a:latin typeface="Arial" panose="020B0604020202020204" pitchFamily="34" charset="0"/>
                <a:cs typeface="Arial" panose="020B0604020202020204" pitchFamily="34" charset="0"/>
              </a:rPr>
              <a:t> </a:t>
            </a:r>
            <a:r>
              <a:rPr lang="en-GB" altLang="en-US" sz="4800" b="1" dirty="0">
                <a:solidFill>
                  <a:srgbClr val="FF0000"/>
                </a:solidFill>
                <a:latin typeface="Arial" panose="020B0604020202020204" pitchFamily="34" charset="0"/>
                <a:cs typeface="Arial" panose="020B0604020202020204" pitchFamily="34" charset="0"/>
              </a:rPr>
              <a:t>UN Convention on the Rights of the Child (UNCRC)</a:t>
            </a:r>
          </a:p>
        </p:txBody>
      </p:sp>
      <p:sp>
        <p:nvSpPr>
          <p:cNvPr id="2" name="Rectangle 1">
            <a:extLst>
              <a:ext uri="{FF2B5EF4-FFF2-40B4-BE49-F238E27FC236}">
                <a16:creationId xmlns:a16="http://schemas.microsoft.com/office/drawing/2014/main" id="{0C5F4D61-411D-449A-A107-825C37F51A3B}"/>
              </a:ext>
            </a:extLst>
          </p:cNvPr>
          <p:cNvSpPr/>
          <p:nvPr/>
        </p:nvSpPr>
        <p:spPr>
          <a:xfrm>
            <a:off x="220394" y="2696869"/>
            <a:ext cx="11132234" cy="3108543"/>
          </a:xfrm>
          <a:prstGeom prst="rect">
            <a:avLst/>
          </a:prstGeom>
        </p:spPr>
        <p:txBody>
          <a:bodyPr wrap="square">
            <a:spAutoFit/>
          </a:bodyPr>
          <a:lstStyle/>
          <a:p>
            <a:r>
              <a:rPr lang="en-GB" altLang="en-US" sz="2800" b="1" dirty="0">
                <a:solidFill>
                  <a:srgbClr val="FF0000"/>
                </a:solidFill>
                <a:latin typeface="Arial" panose="020B0604020202020204" pitchFamily="34" charset="0"/>
                <a:cs typeface="Arial" panose="020B0604020202020204" pitchFamily="34" charset="0"/>
              </a:rPr>
              <a:t>UN Convention on the Rights of  the Child (UNCRC)</a:t>
            </a:r>
          </a:p>
          <a:p>
            <a:endParaRPr lang="en-GB" altLang="en-US" sz="2800" b="1" dirty="0">
              <a:solidFill>
                <a:srgbClr val="FF0000"/>
              </a:solidFill>
              <a:latin typeface="Arial" panose="020B0604020202020204" pitchFamily="34" charset="0"/>
              <a:cs typeface="Arial" panose="020B0604020202020204" pitchFamily="34" charset="0"/>
            </a:endParaRPr>
          </a:p>
          <a:p>
            <a:r>
              <a:rPr lang="en-GB" altLang="en-US" sz="2800" b="1" dirty="0">
                <a:latin typeface="Arial" panose="020B0604020202020204" pitchFamily="34" charset="0"/>
                <a:cs typeface="Arial" panose="020B0604020202020204" pitchFamily="34" charset="0"/>
              </a:rPr>
              <a:t>Article 12 </a:t>
            </a:r>
            <a:r>
              <a:rPr lang="en-GB" altLang="en-US" sz="2800" dirty="0">
                <a:latin typeface="Arial" panose="020B0604020202020204" pitchFamily="34" charset="0"/>
                <a:cs typeface="Arial" panose="020B0604020202020204" pitchFamily="34" charset="0"/>
              </a:rPr>
              <a:t>. Every child and young person has the right to express his or her views freely in all matters affecting them</a:t>
            </a:r>
          </a:p>
          <a:p>
            <a:endParaRPr lang="en-GB" altLang="en-US" sz="2800" dirty="0">
              <a:latin typeface="Arial" panose="020B0604020202020204" pitchFamily="34" charset="0"/>
              <a:cs typeface="Arial" panose="020B0604020202020204" pitchFamily="34" charset="0"/>
            </a:endParaRPr>
          </a:p>
          <a:p>
            <a:r>
              <a:rPr lang="en-GB" altLang="en-US" sz="2800" b="1" dirty="0">
                <a:latin typeface="Arial" panose="020B0604020202020204" pitchFamily="34" charset="0"/>
                <a:cs typeface="Arial" panose="020B0604020202020204" pitchFamily="34" charset="0"/>
              </a:rPr>
              <a:t>Article 13. </a:t>
            </a:r>
            <a:r>
              <a:rPr lang="en-GB" altLang="en-US" sz="2800" dirty="0">
                <a:latin typeface="Arial" panose="020B0604020202020204" pitchFamily="34" charset="0"/>
                <a:cs typeface="Arial" panose="020B0604020202020204" pitchFamily="34" charset="0"/>
              </a:rPr>
              <a:t>Every child and young person has the right to freedom of expression, including the right to all kinds of information and ideas.</a:t>
            </a:r>
          </a:p>
        </p:txBody>
      </p:sp>
    </p:spTree>
    <p:extLst>
      <p:ext uri="{BB962C8B-B14F-4D97-AF65-F5344CB8AC3E}">
        <p14:creationId xmlns:p14="http://schemas.microsoft.com/office/powerpoint/2010/main" val="37576880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B81526A7-CE0A-004A-9BD4-6468C19D9DEA}"/>
              </a:ext>
            </a:extLst>
          </p:cNvPr>
          <p:cNvPicPr>
            <a:picLocks noChangeAspect="1"/>
          </p:cNvPicPr>
          <p:nvPr/>
        </p:nvPicPr>
        <p:blipFill>
          <a:blip r:embed="rId3"/>
          <a:stretch>
            <a:fillRect/>
          </a:stretch>
        </p:blipFill>
        <p:spPr>
          <a:xfrm>
            <a:off x="0" y="212473"/>
            <a:ext cx="12192000" cy="6858000"/>
          </a:xfrm>
          <a:prstGeom prst="rect">
            <a:avLst/>
          </a:prstGeom>
        </p:spPr>
      </p:pic>
      <p:sp>
        <p:nvSpPr>
          <p:cNvPr id="6" name="TextBox 1">
            <a:extLst>
              <a:ext uri="{FF2B5EF4-FFF2-40B4-BE49-F238E27FC236}">
                <a16:creationId xmlns:a16="http://schemas.microsoft.com/office/drawing/2014/main" id="{A85BDF4D-0B60-3F45-88C3-0F3C02298D1D}"/>
              </a:ext>
            </a:extLst>
          </p:cNvPr>
          <p:cNvSpPr txBox="1">
            <a:spLocks noChangeArrowheads="1"/>
          </p:cNvSpPr>
          <p:nvPr/>
        </p:nvSpPr>
        <p:spPr bwMode="auto">
          <a:xfrm>
            <a:off x="931334" y="1971931"/>
            <a:ext cx="10447866" cy="12618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4800" b="1" dirty="0">
                <a:solidFill>
                  <a:srgbClr val="FF5C39"/>
                </a:solidFill>
                <a:cs typeface="Arial" charset="0"/>
              </a:rPr>
              <a:t>Youth Voice- why is it important?</a:t>
            </a:r>
          </a:p>
          <a:p>
            <a:pPr eaLnBrk="1" hangingPunct="1"/>
            <a:r>
              <a:rPr lang="en-US" sz="2800" dirty="0">
                <a:solidFill>
                  <a:srgbClr val="1E22AA"/>
                </a:solidFill>
                <a:cs typeface="Arial" charset="0"/>
              </a:rPr>
              <a:t> </a:t>
            </a:r>
          </a:p>
        </p:txBody>
      </p:sp>
    </p:spTree>
    <p:extLst>
      <p:ext uri="{BB962C8B-B14F-4D97-AF65-F5344CB8AC3E}">
        <p14:creationId xmlns:p14="http://schemas.microsoft.com/office/powerpoint/2010/main" val="2735407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D4F6BF17-8E0E-EA4A-B75C-6685694FE590}"/>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1">
            <a:extLst>
              <a:ext uri="{FF2B5EF4-FFF2-40B4-BE49-F238E27FC236}">
                <a16:creationId xmlns:a16="http://schemas.microsoft.com/office/drawing/2014/main" id="{A85BDF4D-0B60-3F45-88C3-0F3C02298D1D}"/>
              </a:ext>
            </a:extLst>
          </p:cNvPr>
          <p:cNvSpPr txBox="1">
            <a:spLocks noChangeArrowheads="1"/>
          </p:cNvSpPr>
          <p:nvPr/>
        </p:nvSpPr>
        <p:spPr bwMode="auto">
          <a:xfrm>
            <a:off x="2838477" y="317252"/>
            <a:ext cx="11212206" cy="15696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4800" b="1" dirty="0">
                <a:solidFill>
                  <a:srgbClr val="E31C79"/>
                </a:solidFill>
                <a:cs typeface="Arial" charset="0"/>
              </a:rPr>
              <a:t>What is Research?</a:t>
            </a:r>
          </a:p>
          <a:p>
            <a:pPr eaLnBrk="1" hangingPunct="1"/>
            <a:endParaRPr lang="en-GB" sz="4800" b="1" dirty="0">
              <a:solidFill>
                <a:srgbClr val="009FE3"/>
              </a:solidFill>
              <a:latin typeface="Calibri" charset="0"/>
              <a:cs typeface="Arial" charset="0"/>
            </a:endParaRPr>
          </a:p>
        </p:txBody>
      </p:sp>
      <p:sp>
        <p:nvSpPr>
          <p:cNvPr id="5" name="TextBox 4">
            <a:extLst>
              <a:ext uri="{FF2B5EF4-FFF2-40B4-BE49-F238E27FC236}">
                <a16:creationId xmlns:a16="http://schemas.microsoft.com/office/drawing/2014/main" id="{C502195C-AF02-47CC-8C4E-C5F871182C0B}"/>
              </a:ext>
            </a:extLst>
          </p:cNvPr>
          <p:cNvSpPr txBox="1"/>
          <p:nvPr/>
        </p:nvSpPr>
        <p:spPr>
          <a:xfrm>
            <a:off x="2247852" y="2204164"/>
            <a:ext cx="7248993" cy="1951496"/>
          </a:xfrm>
          <a:prstGeom prst="rect">
            <a:avLst/>
          </a:prstGeom>
          <a:noFill/>
        </p:spPr>
        <p:txBody>
          <a:bodyPr wrap="square">
            <a:spAutoFit/>
          </a:bodyPr>
          <a:lstStyle/>
          <a:p>
            <a:pPr>
              <a:lnSpc>
                <a:spcPct val="150000"/>
              </a:lnSpc>
            </a:pPr>
            <a:r>
              <a:rPr lang="en-US" sz="2800" dirty="0">
                <a:solidFill>
                  <a:srgbClr val="1E22AA"/>
                </a:solidFill>
                <a:latin typeface="Arial" panose="020B0604020202020204" pitchFamily="34" charset="0"/>
                <a:cs typeface="Arial" panose="020B0604020202020204" pitchFamily="34" charset="0"/>
              </a:rPr>
              <a:t>Study or investigation that aims to find new information or reach a new understanding about a certain topic.</a:t>
            </a:r>
          </a:p>
        </p:txBody>
      </p:sp>
    </p:spTree>
    <p:extLst>
      <p:ext uri="{BB962C8B-B14F-4D97-AF65-F5344CB8AC3E}">
        <p14:creationId xmlns:p14="http://schemas.microsoft.com/office/powerpoint/2010/main" val="4126175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D4F6BF17-8E0E-EA4A-B75C-6685694FE590}"/>
              </a:ext>
            </a:extLst>
          </p:cNvPr>
          <p:cNvPicPr>
            <a:picLocks noChangeAspect="1"/>
          </p:cNvPicPr>
          <p:nvPr/>
        </p:nvPicPr>
        <p:blipFill>
          <a:blip r:embed="rId3"/>
          <a:stretch>
            <a:fillRect/>
          </a:stretch>
        </p:blipFill>
        <p:spPr>
          <a:xfrm>
            <a:off x="0" y="0"/>
            <a:ext cx="12192000" cy="6858000"/>
          </a:xfrm>
          <a:prstGeom prst="rect">
            <a:avLst/>
          </a:prstGeom>
        </p:spPr>
      </p:pic>
      <p:sp>
        <p:nvSpPr>
          <p:cNvPr id="4" name="TextBox 1">
            <a:extLst>
              <a:ext uri="{FF2B5EF4-FFF2-40B4-BE49-F238E27FC236}">
                <a16:creationId xmlns:a16="http://schemas.microsoft.com/office/drawing/2014/main" id="{32705CF7-0A5A-42A4-8602-7359631DD290}"/>
              </a:ext>
            </a:extLst>
          </p:cNvPr>
          <p:cNvSpPr txBox="1">
            <a:spLocks noChangeArrowheads="1"/>
          </p:cNvSpPr>
          <p:nvPr/>
        </p:nvSpPr>
        <p:spPr bwMode="auto">
          <a:xfrm>
            <a:off x="304902" y="354101"/>
            <a:ext cx="11335384" cy="830997"/>
          </a:xfrm>
          <a:prstGeom prst="rect">
            <a:avLst/>
          </a:prstGeom>
          <a:noFill/>
          <a:ln w="9525">
            <a:noFill/>
            <a:miter lim="800000"/>
            <a:headEnd/>
            <a:tailEnd/>
          </a:ln>
        </p:spPr>
        <p:txBody>
          <a:bodyPr wrap="square" anchor="ctr">
            <a:spAutoFit/>
          </a:bodyPr>
          <a:lstStyle/>
          <a:p>
            <a:r>
              <a:rPr lang="en-US" sz="4800" b="1" dirty="0">
                <a:solidFill>
                  <a:srgbClr val="E31C79"/>
                </a:solidFill>
                <a:latin typeface="Arial" panose="020B0604020202020204" pitchFamily="34" charset="0"/>
                <a:cs typeface="Arial" panose="020B0604020202020204" pitchFamily="34" charset="0"/>
              </a:rPr>
              <a:t>But I’m not a researcher?</a:t>
            </a:r>
          </a:p>
        </p:txBody>
      </p:sp>
      <p:pic>
        <p:nvPicPr>
          <p:cNvPr id="7" name="Picture 2" descr="Image result for red dot">
            <a:extLst>
              <a:ext uri="{FF2B5EF4-FFF2-40B4-BE49-F238E27FC236}">
                <a16:creationId xmlns:a16="http://schemas.microsoft.com/office/drawing/2014/main" id="{6B14A6F0-57CB-41C6-B287-890D2D9B37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345" y="2008434"/>
            <a:ext cx="2166759" cy="292238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Image result for green dot">
            <a:extLst>
              <a:ext uri="{FF2B5EF4-FFF2-40B4-BE49-F238E27FC236}">
                <a16:creationId xmlns:a16="http://schemas.microsoft.com/office/drawing/2014/main" id="{7A3CB282-976A-4A96-9271-66FE380146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22535" y="2398063"/>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icture containing plate, food, dish, eaten&#10;&#10;Description automatically generated">
            <a:extLst>
              <a:ext uri="{FF2B5EF4-FFF2-40B4-BE49-F238E27FC236}">
                <a16:creationId xmlns:a16="http://schemas.microsoft.com/office/drawing/2014/main" id="{8976981C-32ED-4A4C-84CF-405515CE2710}"/>
              </a:ext>
            </a:extLst>
          </p:cNvPr>
          <p:cNvPicPr>
            <a:picLocks noChangeAspect="1"/>
          </p:cNvPicPr>
          <p:nvPr/>
        </p:nvPicPr>
        <p:blipFill>
          <a:blip r:embed="rId6"/>
          <a:stretch>
            <a:fillRect/>
          </a:stretch>
        </p:blipFill>
        <p:spPr>
          <a:xfrm rot="16200000">
            <a:off x="3911066" y="1037909"/>
            <a:ext cx="3944592" cy="5459317"/>
          </a:xfrm>
          <a:prstGeom prst="rect">
            <a:avLst/>
          </a:prstGeom>
        </p:spPr>
      </p:pic>
    </p:spTree>
    <p:extLst>
      <p:ext uri="{BB962C8B-B14F-4D97-AF65-F5344CB8AC3E}">
        <p14:creationId xmlns:p14="http://schemas.microsoft.com/office/powerpoint/2010/main" val="1984549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D4F6BF17-8E0E-EA4A-B75C-6685694FE590}"/>
              </a:ext>
            </a:extLst>
          </p:cNvPr>
          <p:cNvPicPr>
            <a:picLocks noChangeAspect="1"/>
          </p:cNvPicPr>
          <p:nvPr/>
        </p:nvPicPr>
        <p:blipFill>
          <a:blip r:embed="rId3"/>
          <a:stretch>
            <a:fillRect/>
          </a:stretch>
        </p:blipFill>
        <p:spPr>
          <a:xfrm>
            <a:off x="0" y="0"/>
            <a:ext cx="12192000" cy="6858000"/>
          </a:xfrm>
          <a:prstGeom prst="rect">
            <a:avLst/>
          </a:prstGeom>
        </p:spPr>
      </p:pic>
      <p:sp>
        <p:nvSpPr>
          <p:cNvPr id="4" name="TextBox 1">
            <a:extLst>
              <a:ext uri="{FF2B5EF4-FFF2-40B4-BE49-F238E27FC236}">
                <a16:creationId xmlns:a16="http://schemas.microsoft.com/office/drawing/2014/main" id="{042B4008-AC88-4A3C-A958-B7981685F6BB}"/>
              </a:ext>
            </a:extLst>
          </p:cNvPr>
          <p:cNvSpPr txBox="1">
            <a:spLocks noChangeArrowheads="1"/>
          </p:cNvSpPr>
          <p:nvPr/>
        </p:nvSpPr>
        <p:spPr bwMode="auto">
          <a:xfrm>
            <a:off x="453207" y="70949"/>
            <a:ext cx="11440316" cy="830997"/>
          </a:xfrm>
          <a:prstGeom prst="rect">
            <a:avLst/>
          </a:prstGeom>
          <a:noFill/>
          <a:ln w="9525">
            <a:noFill/>
            <a:miter lim="800000"/>
            <a:headEnd/>
            <a:tailEnd/>
          </a:ln>
        </p:spPr>
        <p:txBody>
          <a:bodyPr wrap="square" anchor="ctr">
            <a:spAutoFit/>
          </a:bodyPr>
          <a:lstStyle/>
          <a:p>
            <a:r>
              <a:rPr lang="en-US" sz="4800" dirty="0">
                <a:solidFill>
                  <a:srgbClr val="E31C79"/>
                </a:solidFill>
                <a:latin typeface="Arial" panose="020B0604020202020204" pitchFamily="34" charset="0"/>
                <a:cs typeface="Arial" panose="020B0604020202020204" pitchFamily="34" charset="0"/>
              </a:rPr>
              <a:t>Why is Peer to Peer research better?</a:t>
            </a:r>
          </a:p>
        </p:txBody>
      </p:sp>
      <p:sp>
        <p:nvSpPr>
          <p:cNvPr id="5" name="TextBox 4">
            <a:extLst>
              <a:ext uri="{FF2B5EF4-FFF2-40B4-BE49-F238E27FC236}">
                <a16:creationId xmlns:a16="http://schemas.microsoft.com/office/drawing/2014/main" id="{A2FDF0C7-FC8D-4F44-8AA6-905607BDF113}"/>
              </a:ext>
            </a:extLst>
          </p:cNvPr>
          <p:cNvSpPr txBox="1"/>
          <p:nvPr/>
        </p:nvSpPr>
        <p:spPr>
          <a:xfrm>
            <a:off x="375842" y="989691"/>
            <a:ext cx="11680691" cy="5183150"/>
          </a:xfrm>
          <a:prstGeom prst="rect">
            <a:avLst/>
          </a:prstGeom>
          <a:noFill/>
        </p:spPr>
        <p:txBody>
          <a:bodyPr wrap="square">
            <a:spAutoFit/>
          </a:bodyPr>
          <a:lstStyle/>
          <a:p>
            <a:pPr marL="457200" indent="-457200">
              <a:lnSpc>
                <a:spcPct val="150000"/>
              </a:lnSpc>
              <a:buFont typeface="Arial" panose="020B0604020202020204" pitchFamily="34" charset="0"/>
              <a:buChar char="•"/>
            </a:pPr>
            <a:r>
              <a:rPr lang="en-US" sz="2800" dirty="0">
                <a:solidFill>
                  <a:srgbClr val="1E22AA"/>
                </a:solidFill>
                <a:latin typeface="Arial" panose="020B0604020202020204" pitchFamily="34" charset="0"/>
                <a:cs typeface="Arial" panose="020B0604020202020204" pitchFamily="34" charset="0"/>
              </a:rPr>
              <a:t>Students feel more comfortable and open.</a:t>
            </a:r>
          </a:p>
          <a:p>
            <a:pPr marL="457200" indent="-457200">
              <a:lnSpc>
                <a:spcPct val="150000"/>
              </a:lnSpc>
              <a:buFont typeface="Arial" panose="020B0604020202020204" pitchFamily="34" charset="0"/>
              <a:buChar char="•"/>
            </a:pPr>
            <a:r>
              <a:rPr lang="en-US" sz="2800" dirty="0">
                <a:solidFill>
                  <a:srgbClr val="1E22AA"/>
                </a:solidFill>
                <a:latin typeface="Arial" panose="020B0604020202020204" pitchFamily="34" charset="0"/>
                <a:cs typeface="Arial" panose="020B0604020202020204" pitchFamily="34" charset="0"/>
              </a:rPr>
              <a:t>Young people understand each other better as they share a similar lived experiences.</a:t>
            </a:r>
          </a:p>
          <a:p>
            <a:pPr marL="457200" indent="-457200">
              <a:lnSpc>
                <a:spcPct val="150000"/>
              </a:lnSpc>
              <a:buFont typeface="Arial" panose="020B0604020202020204" pitchFamily="34" charset="0"/>
              <a:buChar char="•"/>
            </a:pPr>
            <a:r>
              <a:rPr lang="en-US" sz="2800" dirty="0">
                <a:solidFill>
                  <a:srgbClr val="1E22AA"/>
                </a:solidFill>
                <a:latin typeface="Arial" panose="020B0604020202020204" pitchFamily="34" charset="0"/>
                <a:cs typeface="Arial" panose="020B0604020202020204" pitchFamily="34" charset="0"/>
              </a:rPr>
              <a:t>Empowers young people to be in more control of what is being designed in PE and school sport for them. </a:t>
            </a:r>
          </a:p>
          <a:p>
            <a:pPr marL="457200" indent="-457200">
              <a:lnSpc>
                <a:spcPct val="150000"/>
              </a:lnSpc>
              <a:buFont typeface="Arial" panose="020B0604020202020204" pitchFamily="34" charset="0"/>
              <a:buChar char="•"/>
            </a:pPr>
            <a:r>
              <a:rPr lang="en-US" sz="2800" dirty="0">
                <a:solidFill>
                  <a:srgbClr val="1E22AA"/>
                </a:solidFill>
                <a:latin typeface="Arial" panose="020B0604020202020204" pitchFamily="34" charset="0"/>
                <a:cs typeface="Arial" panose="020B0604020202020204" pitchFamily="34" charset="0"/>
              </a:rPr>
              <a:t>Young people are experts on youth issues. </a:t>
            </a:r>
          </a:p>
          <a:p>
            <a:pPr marL="457200" indent="-457200">
              <a:lnSpc>
                <a:spcPct val="150000"/>
              </a:lnSpc>
              <a:buFont typeface="Arial" panose="020B0604020202020204" pitchFamily="34" charset="0"/>
              <a:buChar char="•"/>
            </a:pPr>
            <a:r>
              <a:rPr lang="en-US" sz="2800" dirty="0">
                <a:solidFill>
                  <a:srgbClr val="1E22AA"/>
                </a:solidFill>
                <a:latin typeface="Arial" panose="020B0604020202020204" pitchFamily="34" charset="0"/>
                <a:cs typeface="Arial" panose="020B0604020202020204" pitchFamily="34" charset="0"/>
              </a:rPr>
              <a:t>Freer talking about issues to people of their own age compared to adults. </a:t>
            </a:r>
          </a:p>
        </p:txBody>
      </p:sp>
    </p:spTree>
    <p:extLst>
      <p:ext uri="{BB962C8B-B14F-4D97-AF65-F5344CB8AC3E}">
        <p14:creationId xmlns:p14="http://schemas.microsoft.com/office/powerpoint/2010/main" val="14409823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775</TotalTime>
  <Words>4238</Words>
  <Application>Microsoft Office PowerPoint</Application>
  <PresentationFormat>Widescreen</PresentationFormat>
  <Paragraphs>360</Paragraphs>
  <Slides>33</Slides>
  <Notes>28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Arial </vt:lpstr>
      <vt:lpstr>Arial Black</vt:lpstr>
      <vt:lpstr>Calibri</vt:lpstr>
      <vt:lpstr>Calibri Light</vt:lpstr>
      <vt:lpstr>lora</vt:lpstr>
      <vt:lpstr>Times New Roman</vt:lpstr>
      <vt:lpstr>YouTube Noto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 Pickering</dc:creator>
  <cp:lastModifiedBy>Victoria Wells</cp:lastModifiedBy>
  <cp:revision>28</cp:revision>
  <dcterms:created xsi:type="dcterms:W3CDTF">2018-04-12T10:22:44Z</dcterms:created>
  <dcterms:modified xsi:type="dcterms:W3CDTF">2021-03-05T13:43:56Z</dcterms:modified>
</cp:coreProperties>
</file>